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69" r:id="rId2"/>
  </p:sldMasterIdLst>
  <p:notesMasterIdLst>
    <p:notesMasterId r:id="rId68"/>
  </p:notesMasterIdLst>
  <p:handoutMasterIdLst>
    <p:handoutMasterId r:id="rId69"/>
  </p:handoutMasterIdLst>
  <p:sldIdLst>
    <p:sldId id="617" r:id="rId3"/>
    <p:sldId id="706" r:id="rId4"/>
    <p:sldId id="707" r:id="rId5"/>
    <p:sldId id="708" r:id="rId6"/>
    <p:sldId id="709" r:id="rId7"/>
    <p:sldId id="710" r:id="rId8"/>
    <p:sldId id="723" r:id="rId9"/>
    <p:sldId id="724" r:id="rId10"/>
    <p:sldId id="725" r:id="rId11"/>
    <p:sldId id="726" r:id="rId12"/>
    <p:sldId id="630" r:id="rId13"/>
    <p:sldId id="634" r:id="rId14"/>
    <p:sldId id="636" r:id="rId15"/>
    <p:sldId id="701" r:id="rId16"/>
    <p:sldId id="680" r:id="rId17"/>
    <p:sldId id="702" r:id="rId18"/>
    <p:sldId id="669" r:id="rId19"/>
    <p:sldId id="703" r:id="rId20"/>
    <p:sldId id="704" r:id="rId21"/>
    <p:sldId id="670" r:id="rId22"/>
    <p:sldId id="671" r:id="rId23"/>
    <p:sldId id="711" r:id="rId24"/>
    <p:sldId id="712" r:id="rId25"/>
    <p:sldId id="713" r:id="rId26"/>
    <p:sldId id="714" r:id="rId27"/>
    <p:sldId id="715" r:id="rId28"/>
    <p:sldId id="716" r:id="rId29"/>
    <p:sldId id="717" r:id="rId30"/>
    <p:sldId id="718" r:id="rId31"/>
    <p:sldId id="719" r:id="rId32"/>
    <p:sldId id="720" r:id="rId33"/>
    <p:sldId id="721" r:id="rId34"/>
    <p:sldId id="722" r:id="rId35"/>
    <p:sldId id="697" r:id="rId36"/>
    <p:sldId id="681" r:id="rId37"/>
    <p:sldId id="682" r:id="rId38"/>
    <p:sldId id="683" r:id="rId39"/>
    <p:sldId id="684" r:id="rId40"/>
    <p:sldId id="685" r:id="rId41"/>
    <p:sldId id="686" r:id="rId42"/>
    <p:sldId id="645" r:id="rId43"/>
    <p:sldId id="650" r:id="rId44"/>
    <p:sldId id="658" r:id="rId45"/>
    <p:sldId id="649" r:id="rId46"/>
    <p:sldId id="647" r:id="rId47"/>
    <p:sldId id="646" r:id="rId48"/>
    <p:sldId id="655" r:id="rId49"/>
    <p:sldId id="654" r:id="rId50"/>
    <p:sldId id="687" r:id="rId51"/>
    <p:sldId id="688" r:id="rId52"/>
    <p:sldId id="689" r:id="rId53"/>
    <p:sldId id="690" r:id="rId54"/>
    <p:sldId id="691" r:id="rId55"/>
    <p:sldId id="692" r:id="rId56"/>
    <p:sldId id="705" r:id="rId57"/>
    <p:sldId id="693" r:id="rId58"/>
    <p:sldId id="635" r:id="rId59"/>
    <p:sldId id="637" r:id="rId60"/>
    <p:sldId id="638" r:id="rId61"/>
    <p:sldId id="639" r:id="rId62"/>
    <p:sldId id="640" r:id="rId63"/>
    <p:sldId id="644" r:id="rId64"/>
    <p:sldId id="643" r:id="rId65"/>
    <p:sldId id="642" r:id="rId66"/>
    <p:sldId id="727" r:id="rId6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D6E4"/>
    <a:srgbClr val="272255"/>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99628" autoAdjust="0"/>
  </p:normalViewPr>
  <p:slideViewPr>
    <p:cSldViewPr>
      <p:cViewPr varScale="1">
        <p:scale>
          <a:sx n="133" d="100"/>
          <a:sy n="133" d="100"/>
        </p:scale>
        <p:origin x="-108" y="-90"/>
      </p:cViewPr>
      <p:guideLst>
        <p:guide orient="horz" pos="4319"/>
        <p:guide pos="768"/>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D:\Documents%20and%20Settings\richard.banko\My%20Documents\Aquantis\MHK%20Topic%202\Hydro\Blades\950KW_40DT_6HD_2B_DOR_Results%20OUT.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D:\Documents%20and%20Settings\richard.banko\My%20Documents\Aquantis\MHK%20Topic%202\Hydro\Blades\950KW_40DT_6HD_2B_DOR_Results%20OUT.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D:\Documents%20and%20Settings\richard.banko\My%20Documents\Aquantis\MHK%20Topic%202\Hydro\Static%20Stability_Oct'11.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D:\Documents%20and%20Settings\richard.banko\My%20Documents\Aquantis\MHK%20Topic%202\Hydro\Static%20Stability_Oct'11.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D:\Documents%20and%20Settings\richard.banko\My%20Documents\Aquantis\MHK%20Topic%202\Hydro\Static%20Stability_Oct'11.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D:\Documents%20and%20Settings\richard.banko\My%20Documents\Aquantis\MHK%20Topic%202\Hydro\Static%20Stability_Oct'11.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xPr>
        <a:bodyPr/>
        <a:lstStyle/>
        <a:p>
          <a:pPr>
            <a:defRPr sz="1200" b="0" i="0" u="none" strike="noStrike" baseline="0">
              <a:solidFill>
                <a:srgbClr val="000000"/>
              </a:solidFill>
              <a:latin typeface="Times New Roman"/>
              <a:ea typeface="Times New Roman"/>
              <a:cs typeface="Times New Roman"/>
            </a:defRPr>
          </a:pPr>
          <a:endParaRPr lang="en-US"/>
        </a:p>
      </c:txPr>
    </c:title>
    <c:autoTitleDeleted val="0"/>
    <c:plotArea>
      <c:layout>
        <c:manualLayout>
          <c:layoutTarget val="inner"/>
          <c:xMode val="edge"/>
          <c:yMode val="edge"/>
          <c:x val="0.13031299731844298"/>
          <c:y val="6.3505556322730611E-2"/>
          <c:w val="0.75105125336221179"/>
          <c:h val="0.80302073490813664"/>
        </c:manualLayout>
      </c:layout>
      <c:scatterChart>
        <c:scatterStyle val="lineMarker"/>
        <c:varyColors val="0"/>
        <c:ser>
          <c:idx val="0"/>
          <c:order val="0"/>
          <c:tx>
            <c:v>Torque</c:v>
          </c:tx>
          <c:marker>
            <c:symbol val="circle"/>
            <c:size val="6"/>
          </c:marker>
          <c:xVal>
            <c:numRef>
              <c:f>'950KW DOR TSR 10'!$AB$9:$AB$33</c:f>
              <c:numCache>
                <c:formatCode>0.00</c:formatCode>
                <c:ptCount val="25"/>
                <c:pt idx="0">
                  <c:v>0.10000000100000002</c:v>
                </c:pt>
                <c:pt idx="1">
                  <c:v>0.20000000300000001</c:v>
                </c:pt>
                <c:pt idx="2">
                  <c:v>0.30000001200000032</c:v>
                </c:pt>
                <c:pt idx="3">
                  <c:v>0.40000000600000002</c:v>
                </c:pt>
                <c:pt idx="4">
                  <c:v>0.5</c:v>
                </c:pt>
                <c:pt idx="5">
                  <c:v>0.60000002400000063</c:v>
                </c:pt>
                <c:pt idx="6">
                  <c:v>0.69999998800000141</c:v>
                </c:pt>
                <c:pt idx="7">
                  <c:v>0.80000001200000148</c:v>
                </c:pt>
                <c:pt idx="8">
                  <c:v>0.89999997600000214</c:v>
                </c:pt>
                <c:pt idx="9">
                  <c:v>1</c:v>
                </c:pt>
                <c:pt idx="10">
                  <c:v>1.100000024000003</c:v>
                </c:pt>
                <c:pt idx="11">
                  <c:v>1.2000000479999977</c:v>
                </c:pt>
                <c:pt idx="12">
                  <c:v>1.2999999519999972</c:v>
                </c:pt>
                <c:pt idx="13">
                  <c:v>1.3999999759999975</c:v>
                </c:pt>
                <c:pt idx="14">
                  <c:v>1.5</c:v>
                </c:pt>
                <c:pt idx="15">
                  <c:v>1.600000024000003</c:v>
                </c:pt>
                <c:pt idx="16">
                  <c:v>1.700000047999999</c:v>
                </c:pt>
                <c:pt idx="17">
                  <c:v>1.799999951999999</c:v>
                </c:pt>
                <c:pt idx="18">
                  <c:v>1.8999999759999975</c:v>
                </c:pt>
                <c:pt idx="19">
                  <c:v>2</c:v>
                </c:pt>
                <c:pt idx="20">
                  <c:v>2.0999999049999998</c:v>
                </c:pt>
                <c:pt idx="21">
                  <c:v>2.2000000480000055</c:v>
                </c:pt>
                <c:pt idx="22">
                  <c:v>2.2999999520000012</c:v>
                </c:pt>
                <c:pt idx="23">
                  <c:v>2.4000000949999998</c:v>
                </c:pt>
                <c:pt idx="24">
                  <c:v>2.5</c:v>
                </c:pt>
              </c:numCache>
            </c:numRef>
          </c:xVal>
          <c:yVal>
            <c:numRef>
              <c:f>'950KW DOR TSR 10'!$AG$9:$AG$33</c:f>
              <c:numCache>
                <c:formatCode>#,##0</c:formatCode>
                <c:ptCount val="25"/>
                <c:pt idx="0">
                  <c:v>3.7363934520000002</c:v>
                </c:pt>
                <c:pt idx="1">
                  <c:v>15.257979392999999</c:v>
                </c:pt>
                <c:pt idx="2">
                  <c:v>34.095726013000011</c:v>
                </c:pt>
                <c:pt idx="3">
                  <c:v>61.031917571999998</c:v>
                </c:pt>
                <c:pt idx="4">
                  <c:v>94.971008300999841</c:v>
                </c:pt>
                <c:pt idx="5">
                  <c:v>137.32183837900041</c:v>
                </c:pt>
                <c:pt idx="6">
                  <c:v>186.36222839400028</c:v>
                </c:pt>
                <c:pt idx="7">
                  <c:v>242.87539672900002</c:v>
                </c:pt>
                <c:pt idx="8">
                  <c:v>308.26937866199938</c:v>
                </c:pt>
                <c:pt idx="9">
                  <c:v>379.884033203</c:v>
                </c:pt>
                <c:pt idx="10">
                  <c:v>460.69259643599969</c:v>
                </c:pt>
                <c:pt idx="11">
                  <c:v>547.40844726600176</c:v>
                </c:pt>
                <c:pt idx="12">
                  <c:v>643.63159179700006</c:v>
                </c:pt>
                <c:pt idx="13">
                  <c:v>745.44891357400002</c:v>
                </c:pt>
                <c:pt idx="14">
                  <c:v>854.73889160200054</c:v>
                </c:pt>
                <c:pt idx="15">
                  <c:v>974.00567627000055</c:v>
                </c:pt>
                <c:pt idx="16">
                  <c:v>1098.396850586</c:v>
                </c:pt>
                <c:pt idx="17">
                  <c:v>1233.077514648</c:v>
                </c:pt>
                <c:pt idx="18">
                  <c:v>1372.5703124999998</c:v>
                </c:pt>
                <c:pt idx="19">
                  <c:v>1522.6661376949999</c:v>
                </c:pt>
                <c:pt idx="20">
                  <c:v>1677.2598876950001</c:v>
                </c:pt>
                <c:pt idx="21">
                  <c:v>1842.7703857420001</c:v>
                </c:pt>
                <c:pt idx="22">
                  <c:v>2012.465820312</c:v>
                </c:pt>
                <c:pt idx="23">
                  <c:v>2189.6337890619998</c:v>
                </c:pt>
                <c:pt idx="24">
                  <c:v>2378.1875</c:v>
                </c:pt>
              </c:numCache>
            </c:numRef>
          </c:yVal>
          <c:smooth val="0"/>
        </c:ser>
        <c:dLbls>
          <c:showLegendKey val="0"/>
          <c:showVal val="0"/>
          <c:showCatName val="0"/>
          <c:showSerName val="0"/>
          <c:showPercent val="0"/>
          <c:showBubbleSize val="0"/>
        </c:dLbls>
        <c:axId val="46623552"/>
        <c:axId val="46626432"/>
      </c:scatterChart>
      <c:valAx>
        <c:axId val="46623552"/>
        <c:scaling>
          <c:orientation val="minMax"/>
          <c:min val="0"/>
        </c:scaling>
        <c:delete val="0"/>
        <c:axPos val="b"/>
        <c:numFmt formatCode="0.0" sourceLinked="0"/>
        <c:majorTickMark val="in"/>
        <c:minorTickMark val="in"/>
        <c:tickLblPos val="nextTo"/>
        <c:spPr>
          <a:noFill/>
          <a:ln w="15875">
            <a:solidFill>
              <a:sysClr val="windowText" lastClr="000000"/>
            </a:solidFill>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46626432"/>
        <c:crossesAt val="0"/>
        <c:crossBetween val="midCat"/>
      </c:valAx>
      <c:valAx>
        <c:axId val="46626432"/>
        <c:scaling>
          <c:orientation val="minMax"/>
          <c:min val="0"/>
        </c:scaling>
        <c:delete val="0"/>
        <c:axPos val="l"/>
        <c:numFmt formatCode="0.0" sourceLinked="0"/>
        <c:majorTickMark val="in"/>
        <c:minorTickMark val="none"/>
        <c:tickLblPos val="nextTo"/>
        <c:spPr>
          <a:ln w="15875">
            <a:solidFill>
              <a:schemeClr val="tx1"/>
            </a:solidFill>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46623552"/>
        <c:crossesAt val="0"/>
        <c:crossBetween val="midCat"/>
      </c:valAx>
      <c:spPr>
        <a:noFill/>
        <a:ln>
          <a:solidFill>
            <a:schemeClr val="tx1"/>
          </a:solidFill>
        </a:ln>
      </c:spPr>
    </c:plotArea>
    <c:plotVisOnly val="1"/>
    <c:dispBlanksAs val="gap"/>
    <c:showDLblsOverMax val="0"/>
  </c:chart>
  <c:txPr>
    <a:bodyPr/>
    <a:lstStyle/>
    <a:p>
      <a:pPr>
        <a:defRPr sz="1000" b="0" i="0" u="none" strike="noStrike" baseline="0">
          <a:solidFill>
            <a:srgbClr val="000000"/>
          </a:solidFill>
          <a:latin typeface="Times New Roman"/>
          <a:ea typeface="Times New Roman"/>
          <a:cs typeface="Times New Roman"/>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xPr>
        <a:bodyPr/>
        <a:lstStyle/>
        <a:p>
          <a:pPr>
            <a:defRPr sz="1200" b="0" i="0" u="none" strike="noStrike" baseline="0">
              <a:solidFill>
                <a:srgbClr val="000000"/>
              </a:solidFill>
              <a:latin typeface="Times New Roman"/>
              <a:ea typeface="Times New Roman"/>
              <a:cs typeface="Times New Roman"/>
            </a:defRPr>
          </a:pPr>
          <a:endParaRPr lang="en-US"/>
        </a:p>
      </c:txPr>
    </c:title>
    <c:autoTitleDeleted val="0"/>
    <c:plotArea>
      <c:layout>
        <c:manualLayout>
          <c:layoutTarget val="inner"/>
          <c:xMode val="edge"/>
          <c:yMode val="edge"/>
          <c:x val="0.13031299731844298"/>
          <c:y val="6.3505556322730611E-2"/>
          <c:w val="0.75105125336221201"/>
          <c:h val="0.80302073490813664"/>
        </c:manualLayout>
      </c:layout>
      <c:scatterChart>
        <c:scatterStyle val="lineMarker"/>
        <c:varyColors val="0"/>
        <c:ser>
          <c:idx val="0"/>
          <c:order val="0"/>
          <c:tx>
            <c:v>Thrust</c:v>
          </c:tx>
          <c:marker>
            <c:symbol val="circle"/>
            <c:size val="6"/>
          </c:marker>
          <c:xVal>
            <c:numRef>
              <c:f>'950KW DOR TSR 10'!$AB$9:$AB$33</c:f>
              <c:numCache>
                <c:formatCode>0.00</c:formatCode>
                <c:ptCount val="25"/>
                <c:pt idx="0">
                  <c:v>0.10000000100000002</c:v>
                </c:pt>
                <c:pt idx="1">
                  <c:v>0.20000000300000001</c:v>
                </c:pt>
                <c:pt idx="2">
                  <c:v>0.30000001200000032</c:v>
                </c:pt>
                <c:pt idx="3">
                  <c:v>0.40000000600000002</c:v>
                </c:pt>
                <c:pt idx="4">
                  <c:v>0.5</c:v>
                </c:pt>
                <c:pt idx="5">
                  <c:v>0.60000002400000063</c:v>
                </c:pt>
                <c:pt idx="6">
                  <c:v>0.69999998800000063</c:v>
                </c:pt>
                <c:pt idx="7">
                  <c:v>0.80000001200000148</c:v>
                </c:pt>
                <c:pt idx="8">
                  <c:v>0.89999997600000148</c:v>
                </c:pt>
                <c:pt idx="9">
                  <c:v>1</c:v>
                </c:pt>
                <c:pt idx="10">
                  <c:v>1.100000024000003</c:v>
                </c:pt>
                <c:pt idx="11">
                  <c:v>1.2000000479999977</c:v>
                </c:pt>
                <c:pt idx="12">
                  <c:v>1.2999999519999972</c:v>
                </c:pt>
                <c:pt idx="13">
                  <c:v>1.3999999759999975</c:v>
                </c:pt>
                <c:pt idx="14">
                  <c:v>1.5</c:v>
                </c:pt>
                <c:pt idx="15">
                  <c:v>1.600000024000003</c:v>
                </c:pt>
                <c:pt idx="16">
                  <c:v>1.7000000479999977</c:v>
                </c:pt>
                <c:pt idx="17">
                  <c:v>1.7999999519999972</c:v>
                </c:pt>
                <c:pt idx="18">
                  <c:v>1.8999999759999975</c:v>
                </c:pt>
                <c:pt idx="19">
                  <c:v>2</c:v>
                </c:pt>
                <c:pt idx="20">
                  <c:v>2.0999999049999998</c:v>
                </c:pt>
                <c:pt idx="21">
                  <c:v>2.2000000480000055</c:v>
                </c:pt>
                <c:pt idx="22">
                  <c:v>2.2999999520000012</c:v>
                </c:pt>
                <c:pt idx="23">
                  <c:v>2.4000000949999998</c:v>
                </c:pt>
                <c:pt idx="24">
                  <c:v>2.5</c:v>
                </c:pt>
              </c:numCache>
            </c:numRef>
          </c:xVal>
          <c:yVal>
            <c:numRef>
              <c:f>'950KW DOR TSR 10'!$AH$9:$AH$33</c:f>
              <c:numCache>
                <c:formatCode>#,##0</c:formatCode>
                <c:ptCount val="25"/>
                <c:pt idx="0">
                  <c:v>5.2510342599999857</c:v>
                </c:pt>
                <c:pt idx="1">
                  <c:v>20.956466674999959</c:v>
                </c:pt>
                <c:pt idx="2">
                  <c:v>47.188091278000002</c:v>
                </c:pt>
                <c:pt idx="3">
                  <c:v>83.825866699000002</c:v>
                </c:pt>
                <c:pt idx="4">
                  <c:v>131.03807067899999</c:v>
                </c:pt>
                <c:pt idx="5">
                  <c:v>188.60820007300001</c:v>
                </c:pt>
                <c:pt idx="6">
                  <c:v>256.80096435500002</c:v>
                </c:pt>
                <c:pt idx="7">
                  <c:v>335.49578857399945</c:v>
                </c:pt>
                <c:pt idx="8">
                  <c:v>424.47677612299896</c:v>
                </c:pt>
                <c:pt idx="9">
                  <c:v>524.15228271499825</c:v>
                </c:pt>
                <c:pt idx="10">
                  <c:v>634.06549072299947</c:v>
                </c:pt>
                <c:pt idx="11">
                  <c:v>754.72174072300004</c:v>
                </c:pt>
                <c:pt idx="12">
                  <c:v>885.56713867200006</c:v>
                </c:pt>
                <c:pt idx="13">
                  <c:v>1027.2038574220023</c:v>
                </c:pt>
                <c:pt idx="14">
                  <c:v>1179.3425292969998</c:v>
                </c:pt>
                <c:pt idx="15">
                  <c:v>1341.599243164</c:v>
                </c:pt>
                <c:pt idx="16">
                  <c:v>1514.7178955080001</c:v>
                </c:pt>
                <c:pt idx="17">
                  <c:v>1697.9071044920001</c:v>
                </c:pt>
                <c:pt idx="18">
                  <c:v>1892.0070800779999</c:v>
                </c:pt>
                <c:pt idx="19">
                  <c:v>2096.1281738279999</c:v>
                </c:pt>
                <c:pt idx="20">
                  <c:v>2311.2084960939997</c:v>
                </c:pt>
                <c:pt idx="21">
                  <c:v>2536.2619628910002</c:v>
                </c:pt>
                <c:pt idx="22">
                  <c:v>2772.3234863279999</c:v>
                </c:pt>
                <c:pt idx="23">
                  <c:v>3018.8869628910002</c:v>
                </c:pt>
                <c:pt idx="24">
                  <c:v>3275.3510742190056</c:v>
                </c:pt>
              </c:numCache>
            </c:numRef>
          </c:yVal>
          <c:smooth val="0"/>
        </c:ser>
        <c:dLbls>
          <c:showLegendKey val="0"/>
          <c:showVal val="0"/>
          <c:showCatName val="0"/>
          <c:showSerName val="0"/>
          <c:showPercent val="0"/>
          <c:showBubbleSize val="0"/>
        </c:dLbls>
        <c:axId val="38984448"/>
        <c:axId val="47220416"/>
      </c:scatterChart>
      <c:valAx>
        <c:axId val="38984448"/>
        <c:scaling>
          <c:orientation val="minMax"/>
          <c:min val="0"/>
        </c:scaling>
        <c:delete val="0"/>
        <c:axPos val="b"/>
        <c:numFmt formatCode="0.0" sourceLinked="0"/>
        <c:majorTickMark val="in"/>
        <c:minorTickMark val="in"/>
        <c:tickLblPos val="nextTo"/>
        <c:spPr>
          <a:noFill/>
          <a:ln w="15875">
            <a:solidFill>
              <a:sysClr val="windowText" lastClr="000000"/>
            </a:solidFill>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47220416"/>
        <c:crossesAt val="0"/>
        <c:crossBetween val="midCat"/>
      </c:valAx>
      <c:valAx>
        <c:axId val="47220416"/>
        <c:scaling>
          <c:orientation val="minMax"/>
          <c:min val="0"/>
        </c:scaling>
        <c:delete val="0"/>
        <c:axPos val="l"/>
        <c:numFmt formatCode="0.0" sourceLinked="0"/>
        <c:majorTickMark val="in"/>
        <c:minorTickMark val="none"/>
        <c:tickLblPos val="nextTo"/>
        <c:spPr>
          <a:ln w="15875">
            <a:solidFill>
              <a:schemeClr val="tx1"/>
            </a:solidFill>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38984448"/>
        <c:crossesAt val="0"/>
        <c:crossBetween val="midCat"/>
      </c:valAx>
      <c:spPr>
        <a:noFill/>
        <a:ln>
          <a:solidFill>
            <a:schemeClr val="tx1"/>
          </a:solidFill>
        </a:ln>
      </c:spPr>
    </c:plotArea>
    <c:plotVisOnly val="1"/>
    <c:dispBlanksAs val="gap"/>
    <c:showDLblsOverMax val="0"/>
  </c:chart>
  <c:txPr>
    <a:bodyPr/>
    <a:lstStyle/>
    <a:p>
      <a:pPr>
        <a:defRPr sz="1000" b="0" i="0" u="none" strike="noStrike" baseline="0">
          <a:solidFill>
            <a:srgbClr val="000000"/>
          </a:solidFill>
          <a:latin typeface="Times New Roman"/>
          <a:ea typeface="Times New Roman"/>
          <a:cs typeface="Times New Roman"/>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n-US" sz="1100"/>
              <a:t>Platform</a:t>
            </a:r>
            <a:r>
              <a:rPr lang="en-US" sz="1100" baseline="0"/>
              <a:t> Net Buoyancy-to-Drag Ratio</a:t>
            </a:r>
          </a:p>
          <a:p>
            <a:pPr>
              <a:defRPr sz="1100"/>
            </a:pPr>
            <a:r>
              <a:rPr lang="en-US" sz="1100"/>
              <a:t>(Bnet = -1,750 kN)</a:t>
            </a:r>
          </a:p>
        </c:rich>
      </c:tx>
      <c:overlay val="0"/>
    </c:title>
    <c:autoTitleDeleted val="0"/>
    <c:plotArea>
      <c:layout/>
      <c:scatterChart>
        <c:scatterStyle val="smoothMarker"/>
        <c:varyColors val="0"/>
        <c:ser>
          <c:idx val="0"/>
          <c:order val="0"/>
          <c:marker>
            <c:symbol val="none"/>
          </c:marker>
          <c:xVal>
            <c:numRef>
              <c:f>Mooring!$B$9:$B$23</c:f>
              <c:numCache>
                <c:formatCode>0.0</c:formatCode>
                <c:ptCount val="15"/>
                <c:pt idx="0">
                  <c:v>0</c:v>
                </c:pt>
                <c:pt idx="1">
                  <c:v>0.30000000000000032</c:v>
                </c:pt>
                <c:pt idx="2">
                  <c:v>0.5</c:v>
                </c:pt>
                <c:pt idx="3">
                  <c:v>0.8</c:v>
                </c:pt>
                <c:pt idx="4">
                  <c:v>1</c:v>
                </c:pt>
                <c:pt idx="5">
                  <c:v>1.2</c:v>
                </c:pt>
                <c:pt idx="6">
                  <c:v>1.5</c:v>
                </c:pt>
                <c:pt idx="7">
                  <c:v>1.6</c:v>
                </c:pt>
                <c:pt idx="8">
                  <c:v>1.7</c:v>
                </c:pt>
                <c:pt idx="9">
                  <c:v>1.8</c:v>
                </c:pt>
                <c:pt idx="10" formatCode="General">
                  <c:v>1.9000000000000001</c:v>
                </c:pt>
                <c:pt idx="11">
                  <c:v>2</c:v>
                </c:pt>
                <c:pt idx="12">
                  <c:v>2.2000000000000002</c:v>
                </c:pt>
                <c:pt idx="13">
                  <c:v>2.4</c:v>
                </c:pt>
                <c:pt idx="14">
                  <c:v>2.5</c:v>
                </c:pt>
              </c:numCache>
            </c:numRef>
          </c:xVal>
          <c:yVal>
            <c:numRef>
              <c:f>Mooring!$I$9:$I$23</c:f>
              <c:numCache>
                <c:formatCode>0.00</c:formatCode>
                <c:ptCount val="15"/>
                <c:pt idx="0" formatCode="0">
                  <c:v>100</c:v>
                </c:pt>
                <c:pt idx="1">
                  <c:v>8.5854666023171564</c:v>
                </c:pt>
                <c:pt idx="2">
                  <c:v>3.0810828385971982</c:v>
                </c:pt>
                <c:pt idx="3">
                  <c:v>1.2047424633020545</c:v>
                </c:pt>
                <c:pt idx="4">
                  <c:v>0.7702707096493</c:v>
                </c:pt>
                <c:pt idx="5">
                  <c:v>0.53462227690260167</c:v>
                </c:pt>
                <c:pt idx="6">
                  <c:v>0.3423425376219108</c:v>
                </c:pt>
                <c:pt idx="7">
                  <c:v>0.30077102586374138</c:v>
                </c:pt>
                <c:pt idx="8">
                  <c:v>0.26642566048149968</c:v>
                </c:pt>
                <c:pt idx="9">
                  <c:v>0.23770683705495371</c:v>
                </c:pt>
                <c:pt idx="10">
                  <c:v>0.21333388893816121</c:v>
                </c:pt>
                <c:pt idx="11">
                  <c:v>0.19256767741232494</c:v>
                </c:pt>
                <c:pt idx="12">
                  <c:v>0.15915611468298521</c:v>
                </c:pt>
                <c:pt idx="13">
                  <c:v>0.13369646001848159</c:v>
                </c:pt>
                <c:pt idx="14">
                  <c:v>0.12324331354388797</c:v>
                </c:pt>
              </c:numCache>
            </c:numRef>
          </c:yVal>
          <c:smooth val="1"/>
        </c:ser>
        <c:dLbls>
          <c:showLegendKey val="0"/>
          <c:showVal val="0"/>
          <c:showCatName val="0"/>
          <c:showSerName val="0"/>
          <c:showPercent val="0"/>
          <c:showBubbleSize val="0"/>
        </c:dLbls>
        <c:axId val="47223872"/>
        <c:axId val="47224448"/>
      </c:scatterChart>
      <c:valAx>
        <c:axId val="47223872"/>
        <c:scaling>
          <c:orientation val="minMax"/>
          <c:max val="3"/>
          <c:min val="0"/>
        </c:scaling>
        <c:delete val="0"/>
        <c:axPos val="b"/>
        <c:majorGridlines/>
        <c:title>
          <c:tx>
            <c:rich>
              <a:bodyPr/>
              <a:lstStyle/>
              <a:p>
                <a:pPr>
                  <a:defRPr/>
                </a:pPr>
                <a:r>
                  <a:rPr lang="en-US"/>
                  <a:t>Current Velocity, m/s</a:t>
                </a:r>
              </a:p>
            </c:rich>
          </c:tx>
          <c:overlay val="0"/>
        </c:title>
        <c:numFmt formatCode="0.0" sourceLinked="0"/>
        <c:majorTickMark val="out"/>
        <c:minorTickMark val="in"/>
        <c:tickLblPos val="nextTo"/>
        <c:crossAx val="47224448"/>
        <c:crosses val="autoZero"/>
        <c:crossBetween val="midCat"/>
        <c:majorUnit val="0.5"/>
        <c:minorUnit val="0.1"/>
      </c:valAx>
      <c:valAx>
        <c:axId val="47224448"/>
        <c:scaling>
          <c:orientation val="minMax"/>
          <c:max val="10"/>
          <c:min val="0"/>
        </c:scaling>
        <c:delete val="0"/>
        <c:axPos val="l"/>
        <c:majorGridlines/>
        <c:title>
          <c:tx>
            <c:rich>
              <a:bodyPr/>
              <a:lstStyle/>
              <a:p>
                <a:pPr>
                  <a:defRPr/>
                </a:pPr>
                <a:r>
                  <a:rPr lang="en-US"/>
                  <a:t>Bnet-to-Drag Ratio</a:t>
                </a:r>
              </a:p>
            </c:rich>
          </c:tx>
          <c:overlay val="0"/>
        </c:title>
        <c:numFmt formatCode="0" sourceLinked="0"/>
        <c:majorTickMark val="out"/>
        <c:minorTickMark val="in"/>
        <c:tickLblPos val="nextTo"/>
        <c:crossAx val="47223872"/>
        <c:crosses val="autoZero"/>
        <c:crossBetween val="midCat"/>
        <c:majorUnit val="1"/>
        <c:minorUnit val="0.25"/>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n-US" sz="1100"/>
              <a:t>Mooring Line Angle at Platform</a:t>
            </a:r>
            <a:endParaRPr lang="en-US" sz="1100" baseline="0"/>
          </a:p>
          <a:p>
            <a:pPr>
              <a:defRPr sz="1100"/>
            </a:pPr>
            <a:r>
              <a:rPr lang="en-US" sz="1100"/>
              <a:t>(Bnet = -1,750 kN)</a:t>
            </a:r>
          </a:p>
        </c:rich>
      </c:tx>
      <c:overlay val="0"/>
    </c:title>
    <c:autoTitleDeleted val="0"/>
    <c:plotArea>
      <c:layout/>
      <c:scatterChart>
        <c:scatterStyle val="smoothMarker"/>
        <c:varyColors val="0"/>
        <c:ser>
          <c:idx val="0"/>
          <c:order val="0"/>
          <c:marker>
            <c:symbol val="none"/>
          </c:marker>
          <c:xVal>
            <c:numRef>
              <c:f>Mooring!$B$9:$B$23</c:f>
              <c:numCache>
                <c:formatCode>0.0</c:formatCode>
                <c:ptCount val="15"/>
                <c:pt idx="0">
                  <c:v>0</c:v>
                </c:pt>
                <c:pt idx="1">
                  <c:v>0.30000000000000032</c:v>
                </c:pt>
                <c:pt idx="2">
                  <c:v>0.5</c:v>
                </c:pt>
                <c:pt idx="3">
                  <c:v>0.8</c:v>
                </c:pt>
                <c:pt idx="4">
                  <c:v>1</c:v>
                </c:pt>
                <c:pt idx="5">
                  <c:v>1.2</c:v>
                </c:pt>
                <c:pt idx="6">
                  <c:v>1.5</c:v>
                </c:pt>
                <c:pt idx="7">
                  <c:v>1.6</c:v>
                </c:pt>
                <c:pt idx="8">
                  <c:v>1.7</c:v>
                </c:pt>
                <c:pt idx="9">
                  <c:v>1.8</c:v>
                </c:pt>
                <c:pt idx="10" formatCode="General">
                  <c:v>1.9000000000000001</c:v>
                </c:pt>
                <c:pt idx="11">
                  <c:v>2</c:v>
                </c:pt>
                <c:pt idx="12">
                  <c:v>2.2000000000000002</c:v>
                </c:pt>
                <c:pt idx="13">
                  <c:v>2.4</c:v>
                </c:pt>
                <c:pt idx="14">
                  <c:v>2.5</c:v>
                </c:pt>
              </c:numCache>
            </c:numRef>
          </c:xVal>
          <c:yVal>
            <c:numRef>
              <c:f>Mooring!$J$9:$J$23</c:f>
              <c:numCache>
                <c:formatCode>0.0</c:formatCode>
                <c:ptCount val="15"/>
                <c:pt idx="0">
                  <c:v>89.428966234221278</c:v>
                </c:pt>
                <c:pt idx="1">
                  <c:v>83.358133825851567</c:v>
                </c:pt>
                <c:pt idx="2">
                  <c:v>72.0201140045572</c:v>
                </c:pt>
                <c:pt idx="3">
                  <c:v>50.306603160115245</c:v>
                </c:pt>
                <c:pt idx="4">
                  <c:v>37.60680822243566</c:v>
                </c:pt>
                <c:pt idx="5">
                  <c:v>28.13055184541707</c:v>
                </c:pt>
                <c:pt idx="6">
                  <c:v>18.898659491729383</c:v>
                </c:pt>
                <c:pt idx="7">
                  <c:v>16.740121135478887</c:v>
                </c:pt>
                <c:pt idx="8">
                  <c:v>14.918842310705944</c:v>
                </c:pt>
                <c:pt idx="9">
                  <c:v>13.37172087315105</c:v>
                </c:pt>
                <c:pt idx="10">
                  <c:v>12.042862116712975</c:v>
                </c:pt>
                <c:pt idx="11">
                  <c:v>10.900123352394468</c:v>
                </c:pt>
                <c:pt idx="12">
                  <c:v>9.0433191802019959</c:v>
                </c:pt>
                <c:pt idx="13">
                  <c:v>7.6152468175817845</c:v>
                </c:pt>
                <c:pt idx="14">
                  <c:v>7.0260424314174159</c:v>
                </c:pt>
              </c:numCache>
            </c:numRef>
          </c:yVal>
          <c:smooth val="1"/>
        </c:ser>
        <c:dLbls>
          <c:showLegendKey val="0"/>
          <c:showVal val="0"/>
          <c:showCatName val="0"/>
          <c:showSerName val="0"/>
          <c:showPercent val="0"/>
          <c:showBubbleSize val="0"/>
        </c:dLbls>
        <c:axId val="47226176"/>
        <c:axId val="178798592"/>
      </c:scatterChart>
      <c:valAx>
        <c:axId val="47226176"/>
        <c:scaling>
          <c:orientation val="minMax"/>
          <c:max val="3"/>
          <c:min val="0"/>
        </c:scaling>
        <c:delete val="0"/>
        <c:axPos val="b"/>
        <c:majorGridlines/>
        <c:title>
          <c:tx>
            <c:rich>
              <a:bodyPr/>
              <a:lstStyle/>
              <a:p>
                <a:pPr>
                  <a:defRPr/>
                </a:pPr>
                <a:r>
                  <a:rPr lang="en-US"/>
                  <a:t>Current Velocity, m/s</a:t>
                </a:r>
              </a:p>
            </c:rich>
          </c:tx>
          <c:overlay val="0"/>
        </c:title>
        <c:numFmt formatCode="0.0" sourceLinked="0"/>
        <c:majorTickMark val="out"/>
        <c:minorTickMark val="in"/>
        <c:tickLblPos val="nextTo"/>
        <c:crossAx val="178798592"/>
        <c:crosses val="autoZero"/>
        <c:crossBetween val="midCat"/>
        <c:majorUnit val="0.5"/>
        <c:minorUnit val="0.1"/>
      </c:valAx>
      <c:valAx>
        <c:axId val="178798592"/>
        <c:scaling>
          <c:orientation val="minMax"/>
          <c:max val="90"/>
          <c:min val="0"/>
        </c:scaling>
        <c:delete val="0"/>
        <c:axPos val="l"/>
        <c:majorGridlines/>
        <c:title>
          <c:tx>
            <c:rich>
              <a:bodyPr/>
              <a:lstStyle/>
              <a:p>
                <a:pPr>
                  <a:defRPr/>
                </a:pPr>
                <a:r>
                  <a:rPr lang="en-US"/>
                  <a:t>Mooring Line Angle, deg wrt Horiz</a:t>
                </a:r>
              </a:p>
            </c:rich>
          </c:tx>
          <c:layout>
            <c:manualLayout>
              <c:xMode val="edge"/>
              <c:yMode val="edge"/>
              <c:x val="2.1762976533984981E-2"/>
              <c:y val="0.22019801691455215"/>
            </c:manualLayout>
          </c:layout>
          <c:overlay val="0"/>
        </c:title>
        <c:numFmt formatCode="0" sourceLinked="0"/>
        <c:majorTickMark val="out"/>
        <c:minorTickMark val="in"/>
        <c:tickLblPos val="nextTo"/>
        <c:crossAx val="47226176"/>
        <c:crosses val="autoZero"/>
        <c:crossBetween val="midCat"/>
        <c:majorUnit val="10"/>
        <c:minorUnit val="2"/>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n-US" sz="1100"/>
              <a:t>Mooring Line Length to Maintain Z=70m</a:t>
            </a:r>
            <a:endParaRPr lang="en-US" sz="1100" baseline="0"/>
          </a:p>
          <a:p>
            <a:pPr>
              <a:defRPr sz="1100"/>
            </a:pPr>
            <a:r>
              <a:rPr lang="en-US" sz="1100"/>
              <a:t>(Bnet = -1,750 kN, Fwd ML have ±5°</a:t>
            </a:r>
            <a:r>
              <a:rPr lang="en-US" sz="1100" baseline="0"/>
              <a:t> Spread</a:t>
            </a:r>
            <a:r>
              <a:rPr lang="en-US" sz="1100"/>
              <a:t>)</a:t>
            </a:r>
          </a:p>
        </c:rich>
      </c:tx>
      <c:overlay val="0"/>
    </c:title>
    <c:autoTitleDeleted val="0"/>
    <c:plotArea>
      <c:layout>
        <c:manualLayout>
          <c:layoutTarget val="inner"/>
          <c:xMode val="edge"/>
          <c:yMode val="edge"/>
          <c:x val="0.19777343666524724"/>
          <c:y val="0.21546274495798012"/>
          <c:w val="0.68946532562426677"/>
          <c:h val="0.61332423054416374"/>
        </c:manualLayout>
      </c:layout>
      <c:scatterChart>
        <c:scatterStyle val="smoothMarker"/>
        <c:varyColors val="0"/>
        <c:ser>
          <c:idx val="0"/>
          <c:order val="0"/>
          <c:marker>
            <c:symbol val="none"/>
          </c:marker>
          <c:xVal>
            <c:numRef>
              <c:f>Mooring!$B$9:$B$23</c:f>
              <c:numCache>
                <c:formatCode>0.0</c:formatCode>
                <c:ptCount val="15"/>
                <c:pt idx="0">
                  <c:v>0</c:v>
                </c:pt>
                <c:pt idx="1">
                  <c:v>0.30000000000000027</c:v>
                </c:pt>
                <c:pt idx="2">
                  <c:v>0.5</c:v>
                </c:pt>
                <c:pt idx="3">
                  <c:v>0.8</c:v>
                </c:pt>
                <c:pt idx="4">
                  <c:v>1</c:v>
                </c:pt>
                <c:pt idx="5">
                  <c:v>1.2</c:v>
                </c:pt>
                <c:pt idx="6">
                  <c:v>1.5</c:v>
                </c:pt>
                <c:pt idx="7">
                  <c:v>1.6</c:v>
                </c:pt>
                <c:pt idx="8">
                  <c:v>1.7</c:v>
                </c:pt>
                <c:pt idx="9">
                  <c:v>1.8</c:v>
                </c:pt>
                <c:pt idx="10" formatCode="General">
                  <c:v>1.9000000000000001</c:v>
                </c:pt>
                <c:pt idx="11">
                  <c:v>2</c:v>
                </c:pt>
                <c:pt idx="12">
                  <c:v>2.2000000000000002</c:v>
                </c:pt>
                <c:pt idx="13">
                  <c:v>2.4</c:v>
                </c:pt>
                <c:pt idx="14">
                  <c:v>2.5</c:v>
                </c:pt>
              </c:numCache>
            </c:numRef>
          </c:xVal>
          <c:yVal>
            <c:numRef>
              <c:f>Mooring!$L$9:$L$23</c:f>
              <c:numCache>
                <c:formatCode>#,##0</c:formatCode>
                <c:ptCount val="15"/>
                <c:pt idx="0">
                  <c:v>281.20412170364409</c:v>
                </c:pt>
                <c:pt idx="1">
                  <c:v>283.72396199291154</c:v>
                </c:pt>
                <c:pt idx="2">
                  <c:v>297.59082526572848</c:v>
                </c:pt>
                <c:pt idx="3">
                  <c:v>371.82590188284235</c:v>
                </c:pt>
                <c:pt idx="4">
                  <c:v>473.57672979962524</c:v>
                </c:pt>
                <c:pt idx="5">
                  <c:v>620.5977738189556</c:v>
                </c:pt>
                <c:pt idx="6">
                  <c:v>924.55705569608347</c:v>
                </c:pt>
                <c:pt idx="7">
                  <c:v>1049.1288415212</c:v>
                </c:pt>
                <c:pt idx="8">
                  <c:v>1185.1837639124108</c:v>
                </c:pt>
                <c:pt idx="9">
                  <c:v>1333.1069442390738</c:v>
                </c:pt>
                <c:pt idx="10">
                  <c:v>1494.1593494122249</c:v>
                </c:pt>
                <c:pt idx="11">
                  <c:v>1668.187628911712</c:v>
                </c:pt>
                <c:pt idx="12">
                  <c:v>2059.695020881627</c:v>
                </c:pt>
                <c:pt idx="13">
                  <c:v>2515.590940314934</c:v>
                </c:pt>
                <c:pt idx="14">
                  <c:v>2768.9850011229641</c:v>
                </c:pt>
              </c:numCache>
            </c:numRef>
          </c:yVal>
          <c:smooth val="1"/>
        </c:ser>
        <c:dLbls>
          <c:showLegendKey val="0"/>
          <c:showVal val="0"/>
          <c:showCatName val="0"/>
          <c:showSerName val="0"/>
          <c:showPercent val="0"/>
          <c:showBubbleSize val="0"/>
        </c:dLbls>
        <c:axId val="178800896"/>
        <c:axId val="178801472"/>
      </c:scatterChart>
      <c:valAx>
        <c:axId val="178800896"/>
        <c:scaling>
          <c:orientation val="minMax"/>
          <c:max val="3"/>
          <c:min val="0"/>
        </c:scaling>
        <c:delete val="0"/>
        <c:axPos val="b"/>
        <c:majorGridlines/>
        <c:title>
          <c:tx>
            <c:rich>
              <a:bodyPr/>
              <a:lstStyle/>
              <a:p>
                <a:pPr>
                  <a:defRPr/>
                </a:pPr>
                <a:r>
                  <a:rPr lang="en-US"/>
                  <a:t>Current Velocity, m/s</a:t>
                </a:r>
              </a:p>
            </c:rich>
          </c:tx>
          <c:overlay val="0"/>
        </c:title>
        <c:numFmt formatCode="0.0" sourceLinked="0"/>
        <c:majorTickMark val="out"/>
        <c:minorTickMark val="in"/>
        <c:tickLblPos val="nextTo"/>
        <c:crossAx val="178801472"/>
        <c:crosses val="autoZero"/>
        <c:crossBetween val="midCat"/>
        <c:majorUnit val="0.5"/>
        <c:minorUnit val="0.1"/>
      </c:valAx>
      <c:valAx>
        <c:axId val="178801472"/>
        <c:scaling>
          <c:orientation val="minMax"/>
          <c:max val="3500"/>
          <c:min val="0"/>
        </c:scaling>
        <c:delete val="0"/>
        <c:axPos val="l"/>
        <c:majorGridlines/>
        <c:title>
          <c:tx>
            <c:rich>
              <a:bodyPr/>
              <a:lstStyle/>
              <a:p>
                <a:pPr>
                  <a:defRPr/>
                </a:pPr>
                <a:r>
                  <a:rPr lang="en-US"/>
                  <a:t>Mooring Line Length, m</a:t>
                </a:r>
              </a:p>
            </c:rich>
          </c:tx>
          <c:overlay val="0"/>
        </c:title>
        <c:numFmt formatCode="#,##0" sourceLinked="1"/>
        <c:majorTickMark val="out"/>
        <c:minorTickMark val="in"/>
        <c:tickLblPos val="nextTo"/>
        <c:crossAx val="178800896"/>
        <c:crosses val="autoZero"/>
        <c:crossBetween val="midCat"/>
        <c:majorUnit val="500"/>
        <c:minorUnit val="100"/>
      </c:valAx>
    </c:plotArea>
    <c:legend>
      <c:legendPos val="r"/>
      <c:legendEntry>
        <c:idx val="0"/>
        <c:delete val="1"/>
      </c:legendEntry>
      <c:layout>
        <c:manualLayout>
          <c:xMode val="edge"/>
          <c:yMode val="edge"/>
          <c:x val="0.69967846463606165"/>
          <c:y val="0.65312123101945041"/>
          <c:w val="1.9858157506982967E-2"/>
          <c:h val="1.3084114717122165E-2"/>
        </c:manualLayout>
      </c:layout>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n-US" sz="1100" dirty="0"/>
              <a:t>Platform Depth with Vertical Restraint Line</a:t>
            </a:r>
            <a:endParaRPr lang="en-US" sz="1100" baseline="0" dirty="0"/>
          </a:p>
          <a:p>
            <a:pPr>
              <a:defRPr sz="1100"/>
            </a:pPr>
            <a:r>
              <a:rPr lang="en-US" sz="1100" dirty="0"/>
              <a:t>(</a:t>
            </a:r>
            <a:r>
              <a:rPr lang="en-US" sz="1100" b="1" i="0" u="none" strike="noStrike" baseline="0" dirty="0"/>
              <a:t>ML Length=1,050m, </a:t>
            </a:r>
            <a:r>
              <a:rPr lang="en-US" sz="1100" dirty="0" err="1"/>
              <a:t>Bnet</a:t>
            </a:r>
            <a:r>
              <a:rPr lang="en-US" sz="1100" dirty="0"/>
              <a:t> = -1,750 </a:t>
            </a:r>
            <a:r>
              <a:rPr lang="en-US" sz="1100" dirty="0" err="1"/>
              <a:t>kN</a:t>
            </a:r>
            <a:r>
              <a:rPr lang="en-US" sz="1100" dirty="0" smtClean="0"/>
              <a:t>)</a:t>
            </a:r>
            <a:endParaRPr lang="en-US" sz="1100" dirty="0"/>
          </a:p>
        </c:rich>
      </c:tx>
      <c:layout>
        <c:manualLayout>
          <c:xMode val="edge"/>
          <c:yMode val="edge"/>
          <c:x val="0.22380215404108969"/>
          <c:y val="2.2727272727272776E-2"/>
        </c:manualLayout>
      </c:layout>
      <c:overlay val="0"/>
    </c:title>
    <c:autoTitleDeleted val="0"/>
    <c:plotArea>
      <c:layout>
        <c:manualLayout>
          <c:layoutTarget val="inner"/>
          <c:xMode val="edge"/>
          <c:yMode val="edge"/>
          <c:x val="0.19777343666524724"/>
          <c:y val="0.30269017640546081"/>
          <c:w val="0.68946532562426655"/>
          <c:h val="0.61332423054416396"/>
        </c:manualLayout>
      </c:layout>
      <c:scatterChart>
        <c:scatterStyle val="smoothMarker"/>
        <c:varyColors val="0"/>
        <c:ser>
          <c:idx val="0"/>
          <c:order val="0"/>
          <c:marker>
            <c:symbol val="none"/>
          </c:marker>
          <c:xVal>
            <c:numRef>
              <c:f>Mooring!$B$32:$B$46</c:f>
              <c:numCache>
                <c:formatCode>0.0</c:formatCode>
                <c:ptCount val="15"/>
                <c:pt idx="0">
                  <c:v>0</c:v>
                </c:pt>
                <c:pt idx="1">
                  <c:v>0.30000000000000027</c:v>
                </c:pt>
                <c:pt idx="2">
                  <c:v>0.5</c:v>
                </c:pt>
                <c:pt idx="3">
                  <c:v>0.8</c:v>
                </c:pt>
                <c:pt idx="4">
                  <c:v>1</c:v>
                </c:pt>
                <c:pt idx="5">
                  <c:v>1.2</c:v>
                </c:pt>
                <c:pt idx="6">
                  <c:v>1.5</c:v>
                </c:pt>
                <c:pt idx="7">
                  <c:v>1.6</c:v>
                </c:pt>
                <c:pt idx="8">
                  <c:v>1.7</c:v>
                </c:pt>
                <c:pt idx="9">
                  <c:v>1.8</c:v>
                </c:pt>
                <c:pt idx="10" formatCode="General">
                  <c:v>1.9000000000000001</c:v>
                </c:pt>
                <c:pt idx="11">
                  <c:v>2</c:v>
                </c:pt>
                <c:pt idx="12">
                  <c:v>2.2000000000000002</c:v>
                </c:pt>
                <c:pt idx="13">
                  <c:v>2.4</c:v>
                </c:pt>
                <c:pt idx="14">
                  <c:v>2.5</c:v>
                </c:pt>
              </c:numCache>
            </c:numRef>
          </c:xVal>
          <c:yVal>
            <c:numRef>
              <c:f>Mooring!$K$32:$K$46</c:f>
              <c:numCache>
                <c:formatCode>0</c:formatCode>
                <c:ptCount val="15"/>
                <c:pt idx="0">
                  <c:v>-60</c:v>
                </c:pt>
                <c:pt idx="1">
                  <c:v>-60</c:v>
                </c:pt>
                <c:pt idx="2">
                  <c:v>-60</c:v>
                </c:pt>
                <c:pt idx="3">
                  <c:v>-60</c:v>
                </c:pt>
                <c:pt idx="4">
                  <c:v>-60</c:v>
                </c:pt>
                <c:pt idx="5">
                  <c:v>-60</c:v>
                </c:pt>
                <c:pt idx="6">
                  <c:v>-60</c:v>
                </c:pt>
                <c:pt idx="7">
                  <c:v>-70</c:v>
                </c:pt>
                <c:pt idx="8">
                  <c:v>-102.14301396079092</c:v>
                </c:pt>
                <c:pt idx="9">
                  <c:v>-129.64552889370069</c:v>
                </c:pt>
                <c:pt idx="10">
                  <c:v>-153.39709031604019</c:v>
                </c:pt>
                <c:pt idx="11">
                  <c:v>-173.90705305878819</c:v>
                </c:pt>
                <c:pt idx="12">
                  <c:v>-207.3788484956396</c:v>
                </c:pt>
                <c:pt idx="13">
                  <c:v>-233.22581747366291</c:v>
                </c:pt>
                <c:pt idx="14">
                  <c:v>-243.91200186826481</c:v>
                </c:pt>
              </c:numCache>
            </c:numRef>
          </c:yVal>
          <c:smooth val="1"/>
        </c:ser>
        <c:ser>
          <c:idx val="1"/>
          <c:order val="1"/>
          <c:tx>
            <c:v>Water Depth</c:v>
          </c:tx>
          <c:marker>
            <c:symbol val="none"/>
          </c:marker>
          <c:xVal>
            <c:numRef>
              <c:f>(Mooring!$B$9,Mooring!$B$23)</c:f>
              <c:numCache>
                <c:formatCode>0.0</c:formatCode>
                <c:ptCount val="2"/>
                <c:pt idx="0">
                  <c:v>0</c:v>
                </c:pt>
                <c:pt idx="1">
                  <c:v>2.5</c:v>
                </c:pt>
              </c:numCache>
            </c:numRef>
          </c:xVal>
          <c:yVal>
            <c:numRef>
              <c:f>(Mooring!$D$3,Mooring!$D$3)</c:f>
              <c:numCache>
                <c:formatCode>#,##0</c:formatCode>
                <c:ptCount val="2"/>
                <c:pt idx="0">
                  <c:v>-350</c:v>
                </c:pt>
                <c:pt idx="1">
                  <c:v>-350</c:v>
                </c:pt>
              </c:numCache>
            </c:numRef>
          </c:yVal>
          <c:smooth val="1"/>
        </c:ser>
        <c:dLbls>
          <c:showLegendKey val="0"/>
          <c:showVal val="0"/>
          <c:showCatName val="0"/>
          <c:showSerName val="0"/>
          <c:showPercent val="0"/>
          <c:showBubbleSize val="0"/>
        </c:dLbls>
        <c:axId val="178800320"/>
        <c:axId val="178803776"/>
      </c:scatterChart>
      <c:valAx>
        <c:axId val="178800320"/>
        <c:scaling>
          <c:orientation val="minMax"/>
          <c:max val="3"/>
          <c:min val="0"/>
        </c:scaling>
        <c:delete val="0"/>
        <c:axPos val="b"/>
        <c:majorGridlines/>
        <c:title>
          <c:tx>
            <c:rich>
              <a:bodyPr/>
              <a:lstStyle/>
              <a:p>
                <a:pPr>
                  <a:defRPr/>
                </a:pPr>
                <a:r>
                  <a:rPr lang="en-US"/>
                  <a:t>Current Velocity, m/s</a:t>
                </a:r>
              </a:p>
            </c:rich>
          </c:tx>
          <c:layout>
            <c:manualLayout>
              <c:xMode val="edge"/>
              <c:yMode val="edge"/>
              <c:x val="0.37652660874287336"/>
              <c:y val="0.15872822715342427"/>
            </c:manualLayout>
          </c:layout>
          <c:overlay val="0"/>
        </c:title>
        <c:numFmt formatCode="0.0" sourceLinked="0"/>
        <c:majorTickMark val="out"/>
        <c:minorTickMark val="in"/>
        <c:tickLblPos val="high"/>
        <c:crossAx val="178803776"/>
        <c:crosses val="autoZero"/>
        <c:crossBetween val="midCat"/>
        <c:majorUnit val="0.5"/>
        <c:minorUnit val="0.1"/>
      </c:valAx>
      <c:valAx>
        <c:axId val="178803776"/>
        <c:scaling>
          <c:orientation val="minMax"/>
          <c:max val="0"/>
          <c:min val="-350"/>
        </c:scaling>
        <c:delete val="0"/>
        <c:axPos val="l"/>
        <c:majorGridlines/>
        <c:title>
          <c:tx>
            <c:rich>
              <a:bodyPr/>
              <a:lstStyle/>
              <a:p>
                <a:pPr>
                  <a:defRPr/>
                </a:pPr>
                <a:r>
                  <a:rPr lang="en-US"/>
                  <a:t>C-Plane Depth, m</a:t>
                </a:r>
              </a:p>
            </c:rich>
          </c:tx>
          <c:overlay val="0"/>
        </c:title>
        <c:numFmt formatCode="0" sourceLinked="1"/>
        <c:majorTickMark val="out"/>
        <c:minorTickMark val="in"/>
        <c:tickLblPos val="nextTo"/>
        <c:crossAx val="178800320"/>
        <c:crosses val="autoZero"/>
        <c:crossBetween val="midCat"/>
        <c:majorUnit val="50"/>
        <c:minorUnit val="10"/>
      </c:valAx>
    </c:plotArea>
    <c:legend>
      <c:legendPos val="r"/>
      <c:legendEntry>
        <c:idx val="0"/>
        <c:delete val="1"/>
      </c:legendEntry>
      <c:layout>
        <c:manualLayout>
          <c:xMode val="edge"/>
          <c:yMode val="edge"/>
          <c:x val="0.37322616599064867"/>
          <c:y val="0.82321472234203596"/>
          <c:w val="0.40347360746573346"/>
          <c:h val="7.8866304386647101E-2"/>
        </c:manualLayout>
      </c:layout>
      <c:overlay val="0"/>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691748-25F5-4FFB-9B4C-C1CBFC10745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1A9922D-8F60-43BD-8649-17E20E5980AC}">
      <dgm:prSet phldrT="[Text]" custT="1"/>
      <dgm:spPr>
        <a:solidFill>
          <a:schemeClr val="tx1">
            <a:lumMod val="95000"/>
            <a:lumOff val="5000"/>
          </a:schemeClr>
        </a:solidFill>
      </dgm:spPr>
      <dgm:t>
        <a:bodyPr/>
        <a:lstStyle/>
        <a:p>
          <a:r>
            <a:rPr lang="en-US" sz="2400" b="1" dirty="0" smtClean="0"/>
            <a:t>8c/kWh</a:t>
          </a:r>
          <a:endParaRPr lang="en-US" sz="2400" b="1" dirty="0"/>
        </a:p>
      </dgm:t>
    </dgm:pt>
    <dgm:pt modelId="{5695F459-8F3F-4283-A800-0719920526A2}" type="parTrans" cxnId="{C13D28D6-C451-4840-A43E-C7A6EB99AD19}">
      <dgm:prSet/>
      <dgm:spPr/>
      <dgm:t>
        <a:bodyPr/>
        <a:lstStyle/>
        <a:p>
          <a:endParaRPr lang="en-US"/>
        </a:p>
      </dgm:t>
    </dgm:pt>
    <dgm:pt modelId="{8C83E019-0A50-4F6A-A072-F70050D14455}" type="sibTrans" cxnId="{C13D28D6-C451-4840-A43E-C7A6EB99AD19}">
      <dgm:prSet/>
      <dgm:spPr/>
      <dgm:t>
        <a:bodyPr/>
        <a:lstStyle/>
        <a:p>
          <a:endParaRPr lang="en-US"/>
        </a:p>
      </dgm:t>
    </dgm:pt>
    <dgm:pt modelId="{27F54547-7A57-44ED-937D-FE11D6313F00}">
      <dgm:prSet phldrT="[Text]" custT="1"/>
      <dgm:spPr>
        <a:solidFill>
          <a:schemeClr val="tx2">
            <a:lumMod val="50000"/>
          </a:schemeClr>
        </a:solidFill>
      </dgm:spPr>
      <dgm:t>
        <a:bodyPr/>
        <a:lstStyle/>
        <a:p>
          <a:r>
            <a:rPr lang="en-US" sz="1600" b="1" dirty="0" smtClean="0"/>
            <a:t>Reliability</a:t>
          </a:r>
          <a:endParaRPr lang="en-US" sz="1600" b="1" dirty="0"/>
        </a:p>
      </dgm:t>
    </dgm:pt>
    <dgm:pt modelId="{7FA6E8A0-FE4E-4D61-8D79-5E4A3E5FA832}" type="parTrans" cxnId="{A4905668-ADCF-4F98-BCAF-7894394B1E84}">
      <dgm:prSet/>
      <dgm:spPr/>
      <dgm:t>
        <a:bodyPr/>
        <a:lstStyle/>
        <a:p>
          <a:endParaRPr lang="en-US"/>
        </a:p>
      </dgm:t>
    </dgm:pt>
    <dgm:pt modelId="{E32D0D54-DE99-47A0-8933-949206C4219F}" type="sibTrans" cxnId="{A4905668-ADCF-4F98-BCAF-7894394B1E84}">
      <dgm:prSet/>
      <dgm:spPr/>
      <dgm:t>
        <a:bodyPr/>
        <a:lstStyle/>
        <a:p>
          <a:endParaRPr lang="en-US"/>
        </a:p>
      </dgm:t>
    </dgm:pt>
    <dgm:pt modelId="{EA0CF54A-B61A-4A40-A6A6-41DEB1557091}">
      <dgm:prSet phldrT="[Text]" custT="1"/>
      <dgm:spPr>
        <a:solidFill>
          <a:schemeClr val="tx2">
            <a:lumMod val="50000"/>
          </a:schemeClr>
        </a:solidFill>
      </dgm:spPr>
      <dgm:t>
        <a:bodyPr/>
        <a:lstStyle/>
        <a:p>
          <a:r>
            <a:rPr lang="en-US" sz="1600" b="1" dirty="0" smtClean="0"/>
            <a:t>Energy Production</a:t>
          </a:r>
          <a:endParaRPr lang="en-US" sz="1600" b="1" dirty="0"/>
        </a:p>
      </dgm:t>
    </dgm:pt>
    <dgm:pt modelId="{CCFFB597-826D-4EB9-B54F-CF5CBE84B190}" type="parTrans" cxnId="{7A0C5359-CFF3-4B77-94C4-B12D9733C572}">
      <dgm:prSet/>
      <dgm:spPr/>
      <dgm:t>
        <a:bodyPr/>
        <a:lstStyle/>
        <a:p>
          <a:endParaRPr lang="en-US"/>
        </a:p>
      </dgm:t>
    </dgm:pt>
    <dgm:pt modelId="{4FBAAD5E-B4C9-4E51-9BC7-59FCF520B588}" type="sibTrans" cxnId="{7A0C5359-CFF3-4B77-94C4-B12D9733C572}">
      <dgm:prSet/>
      <dgm:spPr/>
      <dgm:t>
        <a:bodyPr/>
        <a:lstStyle/>
        <a:p>
          <a:endParaRPr lang="en-US"/>
        </a:p>
      </dgm:t>
    </dgm:pt>
    <dgm:pt modelId="{A6F497FC-843E-4668-881C-61E90B778E6B}">
      <dgm:prSet phldrT="[Text]" custT="1"/>
      <dgm:spPr>
        <a:solidFill>
          <a:schemeClr val="tx2">
            <a:lumMod val="50000"/>
          </a:schemeClr>
        </a:solidFill>
      </dgm:spPr>
      <dgm:t>
        <a:bodyPr/>
        <a:lstStyle/>
        <a:p>
          <a:r>
            <a:rPr lang="en-US" sz="1600" b="1" dirty="0" smtClean="0"/>
            <a:t>Installation and Maintenance</a:t>
          </a:r>
          <a:endParaRPr lang="en-US" sz="1600" b="1" dirty="0"/>
        </a:p>
      </dgm:t>
    </dgm:pt>
    <dgm:pt modelId="{1282DF6B-4EB0-4EB4-8966-7D42A5362A5A}" type="parTrans" cxnId="{27BCBE7F-8564-43F9-A84E-BA9FD9682418}">
      <dgm:prSet/>
      <dgm:spPr/>
      <dgm:t>
        <a:bodyPr/>
        <a:lstStyle/>
        <a:p>
          <a:endParaRPr lang="en-US"/>
        </a:p>
      </dgm:t>
    </dgm:pt>
    <dgm:pt modelId="{B967C8D9-D52E-4993-BEE3-DE6D85CBCCEA}" type="sibTrans" cxnId="{27BCBE7F-8564-43F9-A84E-BA9FD9682418}">
      <dgm:prSet/>
      <dgm:spPr/>
      <dgm:t>
        <a:bodyPr/>
        <a:lstStyle/>
        <a:p>
          <a:endParaRPr lang="en-US"/>
        </a:p>
      </dgm:t>
    </dgm:pt>
    <dgm:pt modelId="{FD9E0397-4A30-43D3-9A9C-2910B1F7D618}">
      <dgm:prSet custT="1"/>
      <dgm:spPr>
        <a:solidFill>
          <a:schemeClr val="tx2">
            <a:lumMod val="50000"/>
          </a:schemeClr>
        </a:solidFill>
      </dgm:spPr>
      <dgm:t>
        <a:bodyPr/>
        <a:lstStyle/>
        <a:p>
          <a:r>
            <a:rPr lang="en-US" sz="1600" b="1" dirty="0" smtClean="0"/>
            <a:t>Site Aspects</a:t>
          </a:r>
          <a:endParaRPr lang="en-US" sz="1600" b="1" dirty="0"/>
        </a:p>
      </dgm:t>
    </dgm:pt>
    <dgm:pt modelId="{3D8A9844-8F24-422A-9F62-D10F7D294D47}" type="parTrans" cxnId="{D8238250-CDEB-4E7E-9322-08E97EE39BAB}">
      <dgm:prSet/>
      <dgm:spPr/>
      <dgm:t>
        <a:bodyPr/>
        <a:lstStyle/>
        <a:p>
          <a:endParaRPr lang="en-US"/>
        </a:p>
      </dgm:t>
    </dgm:pt>
    <dgm:pt modelId="{3E46410A-7B50-4103-9268-7E9A303DD493}" type="sibTrans" cxnId="{D8238250-CDEB-4E7E-9322-08E97EE39BAB}">
      <dgm:prSet/>
      <dgm:spPr/>
      <dgm:t>
        <a:bodyPr/>
        <a:lstStyle/>
        <a:p>
          <a:endParaRPr lang="en-US"/>
        </a:p>
      </dgm:t>
    </dgm:pt>
    <dgm:pt modelId="{22264066-34BB-43E3-8442-7CE26352BD9D}">
      <dgm:prSet/>
      <dgm:spPr>
        <a:solidFill>
          <a:schemeClr val="accent5">
            <a:lumMod val="50000"/>
          </a:schemeClr>
        </a:solidFill>
        <a:ln>
          <a:noFill/>
        </a:ln>
      </dgm:spPr>
      <dgm:t>
        <a:bodyPr/>
        <a:lstStyle/>
        <a:p>
          <a:pPr>
            <a:spcAft>
              <a:spcPts val="0"/>
            </a:spcAft>
          </a:pPr>
          <a:r>
            <a:rPr lang="en-US" b="1" dirty="0" smtClean="0"/>
            <a:t>R1</a:t>
          </a:r>
        </a:p>
        <a:p>
          <a:pPr>
            <a:spcAft>
              <a:spcPct val="35000"/>
            </a:spcAft>
          </a:pPr>
          <a:r>
            <a:rPr lang="en-US" dirty="0" smtClean="0"/>
            <a:t>Design life: 20 years</a:t>
          </a:r>
          <a:endParaRPr lang="en-US" dirty="0"/>
        </a:p>
      </dgm:t>
    </dgm:pt>
    <dgm:pt modelId="{0DC16156-9841-48BA-AC57-90A5A2B23828}" type="parTrans" cxnId="{D6246677-A8E6-4DB3-BCF0-15F1B0BA9584}">
      <dgm:prSet/>
      <dgm:spPr/>
      <dgm:t>
        <a:bodyPr/>
        <a:lstStyle/>
        <a:p>
          <a:endParaRPr lang="en-US"/>
        </a:p>
      </dgm:t>
    </dgm:pt>
    <dgm:pt modelId="{586D4AD2-7F69-466C-B18B-6CBECF843C69}" type="sibTrans" cxnId="{D6246677-A8E6-4DB3-BCF0-15F1B0BA9584}">
      <dgm:prSet/>
      <dgm:spPr/>
      <dgm:t>
        <a:bodyPr/>
        <a:lstStyle/>
        <a:p>
          <a:endParaRPr lang="en-US"/>
        </a:p>
      </dgm:t>
    </dgm:pt>
    <dgm:pt modelId="{8A66576E-FD64-4DF3-8B4F-97D3DEA997F3}">
      <dgm:prSet/>
      <dgm:spPr>
        <a:solidFill>
          <a:schemeClr val="accent5">
            <a:lumMod val="50000"/>
          </a:schemeClr>
        </a:solidFill>
        <a:ln>
          <a:noFill/>
        </a:ln>
      </dgm:spPr>
      <dgm:t>
        <a:bodyPr/>
        <a:lstStyle/>
        <a:p>
          <a:pPr>
            <a:spcAft>
              <a:spcPts val="0"/>
            </a:spcAft>
          </a:pPr>
          <a:r>
            <a:rPr lang="en-US" b="1" dirty="0" smtClean="0"/>
            <a:t>R2</a:t>
          </a:r>
        </a:p>
        <a:p>
          <a:pPr>
            <a:spcAft>
              <a:spcPct val="35000"/>
            </a:spcAft>
          </a:pPr>
          <a:r>
            <a:rPr lang="en-US" dirty="0" smtClean="0"/>
            <a:t>Maintenance interval: 5 years</a:t>
          </a:r>
          <a:endParaRPr lang="en-US" dirty="0"/>
        </a:p>
      </dgm:t>
    </dgm:pt>
    <dgm:pt modelId="{6CAC88D5-055E-4FCB-AF76-CCF38555C8FF}" type="parTrans" cxnId="{1210CD12-9040-4A00-B9A7-30EDF76A1C29}">
      <dgm:prSet/>
      <dgm:spPr/>
      <dgm:t>
        <a:bodyPr/>
        <a:lstStyle/>
        <a:p>
          <a:endParaRPr lang="en-US"/>
        </a:p>
      </dgm:t>
    </dgm:pt>
    <dgm:pt modelId="{6076AAAE-D661-416A-BBA6-30480CD4A357}" type="sibTrans" cxnId="{1210CD12-9040-4A00-B9A7-30EDF76A1C29}">
      <dgm:prSet/>
      <dgm:spPr/>
      <dgm:t>
        <a:bodyPr/>
        <a:lstStyle/>
        <a:p>
          <a:endParaRPr lang="en-US"/>
        </a:p>
      </dgm:t>
    </dgm:pt>
    <dgm:pt modelId="{7E8FAE19-F80C-4336-B15B-FCB88B303436}">
      <dgm:prSet/>
      <dgm:spPr>
        <a:solidFill>
          <a:schemeClr val="accent5">
            <a:lumMod val="50000"/>
          </a:schemeClr>
        </a:solidFill>
        <a:ln>
          <a:noFill/>
        </a:ln>
      </dgm:spPr>
      <dgm:t>
        <a:bodyPr/>
        <a:lstStyle/>
        <a:p>
          <a:pPr>
            <a:spcAft>
              <a:spcPts val="0"/>
            </a:spcAft>
          </a:pPr>
          <a:r>
            <a:rPr lang="en-US" b="1" dirty="0" smtClean="0"/>
            <a:t>E1</a:t>
          </a:r>
        </a:p>
        <a:p>
          <a:pPr>
            <a:spcAft>
              <a:spcPct val="35000"/>
            </a:spcAft>
          </a:pPr>
          <a:r>
            <a:rPr lang="en-US" dirty="0" smtClean="0"/>
            <a:t>C-Plane Rated Output: 3.2MW</a:t>
          </a:r>
          <a:endParaRPr lang="en-US" dirty="0"/>
        </a:p>
      </dgm:t>
    </dgm:pt>
    <dgm:pt modelId="{C1055413-1E95-40B6-9B6D-4C79DFF1A4C0}" type="parTrans" cxnId="{46639977-1C93-49C2-9D44-5AC0E30B7A08}">
      <dgm:prSet/>
      <dgm:spPr/>
      <dgm:t>
        <a:bodyPr/>
        <a:lstStyle/>
        <a:p>
          <a:endParaRPr lang="en-US"/>
        </a:p>
      </dgm:t>
    </dgm:pt>
    <dgm:pt modelId="{43BE764B-9477-46B5-94F6-686A3263F177}" type="sibTrans" cxnId="{46639977-1C93-49C2-9D44-5AC0E30B7A08}">
      <dgm:prSet/>
      <dgm:spPr/>
      <dgm:t>
        <a:bodyPr/>
        <a:lstStyle/>
        <a:p>
          <a:endParaRPr lang="en-US"/>
        </a:p>
      </dgm:t>
    </dgm:pt>
    <dgm:pt modelId="{9EB54535-F0A6-4E0F-9813-178DA4F9E21A}">
      <dgm:prSet/>
      <dgm:spPr>
        <a:solidFill>
          <a:schemeClr val="accent5">
            <a:lumMod val="50000"/>
          </a:schemeClr>
        </a:solidFill>
        <a:ln>
          <a:noFill/>
        </a:ln>
      </dgm:spPr>
      <dgm:t>
        <a:bodyPr/>
        <a:lstStyle/>
        <a:p>
          <a:pPr>
            <a:spcAft>
              <a:spcPts val="0"/>
            </a:spcAft>
          </a:pPr>
          <a:r>
            <a:rPr lang="en-US" b="1" dirty="0" smtClean="0"/>
            <a:t>E2</a:t>
          </a:r>
        </a:p>
        <a:p>
          <a:pPr>
            <a:spcAft>
              <a:spcPct val="35000"/>
            </a:spcAft>
          </a:pPr>
          <a:r>
            <a:rPr lang="en-US" dirty="0" smtClean="0"/>
            <a:t>Target capacity factor: 65%</a:t>
          </a:r>
          <a:endParaRPr lang="en-US" dirty="0"/>
        </a:p>
      </dgm:t>
    </dgm:pt>
    <dgm:pt modelId="{4D505BCD-F84E-4488-BA0A-903DBB169D87}" type="parTrans" cxnId="{9643A148-C032-4AF5-95C7-4595358C5328}">
      <dgm:prSet/>
      <dgm:spPr/>
      <dgm:t>
        <a:bodyPr/>
        <a:lstStyle/>
        <a:p>
          <a:endParaRPr lang="en-US"/>
        </a:p>
      </dgm:t>
    </dgm:pt>
    <dgm:pt modelId="{8A9CD2EA-EC6D-49CB-952E-69C877D3619D}" type="sibTrans" cxnId="{9643A148-C032-4AF5-95C7-4595358C5328}">
      <dgm:prSet/>
      <dgm:spPr/>
      <dgm:t>
        <a:bodyPr/>
        <a:lstStyle/>
        <a:p>
          <a:endParaRPr lang="en-US"/>
        </a:p>
      </dgm:t>
    </dgm:pt>
    <dgm:pt modelId="{F269C558-C565-4683-9D54-B8546F8E052F}">
      <dgm:prSet/>
      <dgm:spPr>
        <a:solidFill>
          <a:schemeClr val="accent5">
            <a:lumMod val="50000"/>
          </a:schemeClr>
        </a:solidFill>
        <a:ln>
          <a:noFill/>
        </a:ln>
      </dgm:spPr>
      <dgm:t>
        <a:bodyPr/>
        <a:lstStyle/>
        <a:p>
          <a:pPr>
            <a:spcAft>
              <a:spcPts val="0"/>
            </a:spcAft>
          </a:pPr>
          <a:r>
            <a:rPr lang="en-US" b="1" dirty="0" smtClean="0"/>
            <a:t>I1</a:t>
          </a:r>
        </a:p>
        <a:p>
          <a:pPr>
            <a:spcAft>
              <a:spcPct val="35000"/>
            </a:spcAft>
          </a:pPr>
          <a:r>
            <a:rPr lang="en-US" dirty="0" smtClean="0"/>
            <a:t>Towable to site</a:t>
          </a:r>
          <a:endParaRPr lang="en-US" dirty="0"/>
        </a:p>
      </dgm:t>
    </dgm:pt>
    <dgm:pt modelId="{A280018E-848F-4F06-A2F4-A65D91E0DDF8}" type="parTrans" cxnId="{E853A717-F523-4AC8-BD57-48ECC67A7625}">
      <dgm:prSet/>
      <dgm:spPr/>
      <dgm:t>
        <a:bodyPr/>
        <a:lstStyle/>
        <a:p>
          <a:endParaRPr lang="en-US"/>
        </a:p>
      </dgm:t>
    </dgm:pt>
    <dgm:pt modelId="{0AE5B1AB-E8D2-426F-9C28-4EA2AA94BAC8}" type="sibTrans" cxnId="{E853A717-F523-4AC8-BD57-48ECC67A7625}">
      <dgm:prSet/>
      <dgm:spPr/>
      <dgm:t>
        <a:bodyPr/>
        <a:lstStyle/>
        <a:p>
          <a:endParaRPr lang="en-US"/>
        </a:p>
      </dgm:t>
    </dgm:pt>
    <dgm:pt modelId="{7C8E1664-5847-4487-99C5-DED21F94A909}">
      <dgm:prSet/>
      <dgm:spPr>
        <a:solidFill>
          <a:schemeClr val="accent5">
            <a:lumMod val="50000"/>
          </a:schemeClr>
        </a:solidFill>
        <a:ln>
          <a:noFill/>
        </a:ln>
      </dgm:spPr>
      <dgm:t>
        <a:bodyPr/>
        <a:lstStyle/>
        <a:p>
          <a:pPr>
            <a:spcAft>
              <a:spcPts val="0"/>
            </a:spcAft>
          </a:pPr>
          <a:r>
            <a:rPr lang="en-US" b="1" dirty="0" smtClean="0"/>
            <a:t>I2</a:t>
          </a:r>
        </a:p>
        <a:p>
          <a:pPr>
            <a:spcAft>
              <a:spcPct val="35000"/>
            </a:spcAft>
          </a:pPr>
          <a:r>
            <a:rPr lang="en-US" dirty="0" smtClean="0"/>
            <a:t>Net buoyancy: 1750 </a:t>
          </a:r>
          <a:r>
            <a:rPr lang="en-US" dirty="0" err="1" smtClean="0"/>
            <a:t>kN</a:t>
          </a:r>
          <a:endParaRPr lang="en-US" dirty="0"/>
        </a:p>
      </dgm:t>
    </dgm:pt>
    <dgm:pt modelId="{47C8D887-15D2-465E-B2E1-95CD92CD728B}" type="parTrans" cxnId="{5C4F535D-1698-4C24-83D2-36FD7BC0441F}">
      <dgm:prSet/>
      <dgm:spPr/>
      <dgm:t>
        <a:bodyPr/>
        <a:lstStyle/>
        <a:p>
          <a:endParaRPr lang="en-US"/>
        </a:p>
      </dgm:t>
    </dgm:pt>
    <dgm:pt modelId="{89419435-D015-4027-B48A-F9CFFF9EB991}" type="sibTrans" cxnId="{5C4F535D-1698-4C24-83D2-36FD7BC0441F}">
      <dgm:prSet/>
      <dgm:spPr/>
      <dgm:t>
        <a:bodyPr/>
        <a:lstStyle/>
        <a:p>
          <a:endParaRPr lang="en-US"/>
        </a:p>
      </dgm:t>
    </dgm:pt>
    <dgm:pt modelId="{B9004E8C-1B67-492F-A984-98AB12207295}">
      <dgm:prSet/>
      <dgm:spPr>
        <a:solidFill>
          <a:schemeClr val="accent5">
            <a:lumMod val="50000"/>
          </a:schemeClr>
        </a:solidFill>
        <a:ln>
          <a:noFill/>
        </a:ln>
      </dgm:spPr>
      <dgm:t>
        <a:bodyPr/>
        <a:lstStyle/>
        <a:p>
          <a:pPr>
            <a:spcAft>
              <a:spcPts val="0"/>
            </a:spcAft>
          </a:pPr>
          <a:r>
            <a:rPr lang="en-US" b="1" dirty="0" smtClean="0"/>
            <a:t>R3</a:t>
          </a:r>
          <a:r>
            <a:rPr lang="en-US" dirty="0" smtClean="0"/>
            <a:t> </a:t>
          </a:r>
        </a:p>
        <a:p>
          <a:pPr>
            <a:spcAft>
              <a:spcPct val="35000"/>
            </a:spcAft>
          </a:pPr>
          <a:r>
            <a:rPr lang="en-US" dirty="0" smtClean="0"/>
            <a:t>Dry environment inside nacelle</a:t>
          </a:r>
          <a:endParaRPr lang="en-US" dirty="0"/>
        </a:p>
      </dgm:t>
    </dgm:pt>
    <dgm:pt modelId="{E39A1299-CCFB-40F1-A99B-80CCFB0D23B0}" type="parTrans" cxnId="{8A055323-1F44-40E7-BA69-61176821DE74}">
      <dgm:prSet/>
      <dgm:spPr/>
      <dgm:t>
        <a:bodyPr/>
        <a:lstStyle/>
        <a:p>
          <a:endParaRPr lang="en-US"/>
        </a:p>
      </dgm:t>
    </dgm:pt>
    <dgm:pt modelId="{ACB3215C-0766-4D2C-8BE8-1C7FFFEE62D9}" type="sibTrans" cxnId="{8A055323-1F44-40E7-BA69-61176821DE74}">
      <dgm:prSet/>
      <dgm:spPr/>
      <dgm:t>
        <a:bodyPr/>
        <a:lstStyle/>
        <a:p>
          <a:endParaRPr lang="en-US"/>
        </a:p>
      </dgm:t>
    </dgm:pt>
    <dgm:pt modelId="{839AC4E1-D49C-45E3-9271-8106A58CD893}">
      <dgm:prSet/>
      <dgm:spPr>
        <a:solidFill>
          <a:schemeClr val="accent5">
            <a:lumMod val="50000"/>
          </a:schemeClr>
        </a:solidFill>
        <a:ln>
          <a:noFill/>
        </a:ln>
      </dgm:spPr>
      <dgm:t>
        <a:bodyPr/>
        <a:lstStyle/>
        <a:p>
          <a:pPr>
            <a:spcAft>
              <a:spcPts val="0"/>
            </a:spcAft>
          </a:pPr>
          <a:r>
            <a:rPr lang="en-US" b="1" dirty="0" smtClean="0"/>
            <a:t>S1</a:t>
          </a:r>
        </a:p>
        <a:p>
          <a:pPr>
            <a:spcAft>
              <a:spcPct val="35000"/>
            </a:spcAft>
          </a:pPr>
          <a:r>
            <a:rPr lang="en-US" dirty="0" smtClean="0"/>
            <a:t>Operating depth range: 70-200m</a:t>
          </a:r>
          <a:endParaRPr lang="en-US" dirty="0"/>
        </a:p>
      </dgm:t>
    </dgm:pt>
    <dgm:pt modelId="{937E0687-5DF5-4E1A-8FF8-3C22626753E1}" type="parTrans" cxnId="{B9C72CC7-84B2-49CE-83C8-DEF645D4A5A4}">
      <dgm:prSet/>
      <dgm:spPr/>
      <dgm:t>
        <a:bodyPr/>
        <a:lstStyle/>
        <a:p>
          <a:endParaRPr lang="en-US"/>
        </a:p>
      </dgm:t>
    </dgm:pt>
    <dgm:pt modelId="{43B3EE1D-23D0-4518-8BF7-304C977A0094}" type="sibTrans" cxnId="{B9C72CC7-84B2-49CE-83C8-DEF645D4A5A4}">
      <dgm:prSet/>
      <dgm:spPr/>
      <dgm:t>
        <a:bodyPr/>
        <a:lstStyle/>
        <a:p>
          <a:endParaRPr lang="en-US"/>
        </a:p>
      </dgm:t>
    </dgm:pt>
    <dgm:pt modelId="{E4835B76-5A7E-4E65-B57D-5B5257DEB8E3}">
      <dgm:prSet/>
      <dgm:spPr>
        <a:solidFill>
          <a:schemeClr val="accent5">
            <a:lumMod val="50000"/>
          </a:schemeClr>
        </a:solidFill>
        <a:ln>
          <a:noFill/>
        </a:ln>
      </dgm:spPr>
      <dgm:t>
        <a:bodyPr/>
        <a:lstStyle/>
        <a:p>
          <a:pPr>
            <a:spcAft>
              <a:spcPts val="0"/>
            </a:spcAft>
          </a:pPr>
          <a:r>
            <a:rPr lang="en-US" b="1" dirty="0" smtClean="0"/>
            <a:t>S2</a:t>
          </a:r>
        </a:p>
        <a:p>
          <a:pPr>
            <a:spcAft>
              <a:spcPct val="35000"/>
            </a:spcAft>
          </a:pPr>
          <a:r>
            <a:rPr lang="en-US" dirty="0" smtClean="0"/>
            <a:t>Crush depth: 305m</a:t>
          </a:r>
          <a:endParaRPr lang="en-US" dirty="0"/>
        </a:p>
      </dgm:t>
    </dgm:pt>
    <dgm:pt modelId="{E2FE7757-C668-43C4-BB17-22286CDC35CC}" type="parTrans" cxnId="{3CBA8E1A-5340-48C3-8832-58DA47C1CC90}">
      <dgm:prSet/>
      <dgm:spPr/>
      <dgm:t>
        <a:bodyPr/>
        <a:lstStyle/>
        <a:p>
          <a:endParaRPr lang="en-US"/>
        </a:p>
      </dgm:t>
    </dgm:pt>
    <dgm:pt modelId="{C5FAE982-F666-4B42-A32F-9776D0B8713D}" type="sibTrans" cxnId="{3CBA8E1A-5340-48C3-8832-58DA47C1CC90}">
      <dgm:prSet/>
      <dgm:spPr/>
      <dgm:t>
        <a:bodyPr/>
        <a:lstStyle/>
        <a:p>
          <a:endParaRPr lang="en-US"/>
        </a:p>
      </dgm:t>
    </dgm:pt>
    <dgm:pt modelId="{A11A30F3-ED1C-4203-A03A-91C0AB17C0E9}">
      <dgm:prSet/>
      <dgm:spPr>
        <a:solidFill>
          <a:schemeClr val="accent5">
            <a:lumMod val="50000"/>
          </a:schemeClr>
        </a:solidFill>
        <a:ln>
          <a:noFill/>
        </a:ln>
      </dgm:spPr>
      <dgm:t>
        <a:bodyPr/>
        <a:lstStyle/>
        <a:p>
          <a:pPr>
            <a:spcAft>
              <a:spcPts val="0"/>
            </a:spcAft>
          </a:pPr>
          <a:r>
            <a:rPr lang="en-US" b="1" dirty="0" smtClean="0"/>
            <a:t>E3</a:t>
          </a:r>
        </a:p>
        <a:p>
          <a:pPr>
            <a:spcAft>
              <a:spcPct val="35000"/>
            </a:spcAft>
          </a:pPr>
          <a:r>
            <a:rPr lang="en-US" dirty="0" smtClean="0"/>
            <a:t>Rated current speed: 1.6m/s</a:t>
          </a:r>
          <a:endParaRPr lang="en-US" dirty="0"/>
        </a:p>
      </dgm:t>
    </dgm:pt>
    <dgm:pt modelId="{A691D91F-C0D2-4EC8-80FD-C035F6B19871}" type="parTrans" cxnId="{31158E9E-9F3E-4DAB-88D7-578E6F5526F8}">
      <dgm:prSet/>
      <dgm:spPr/>
      <dgm:t>
        <a:bodyPr/>
        <a:lstStyle/>
        <a:p>
          <a:endParaRPr lang="en-US"/>
        </a:p>
      </dgm:t>
    </dgm:pt>
    <dgm:pt modelId="{8EA942C2-CE49-46BF-AAE6-CCF33284396A}" type="sibTrans" cxnId="{31158E9E-9F3E-4DAB-88D7-578E6F5526F8}">
      <dgm:prSet/>
      <dgm:spPr/>
      <dgm:t>
        <a:bodyPr/>
        <a:lstStyle/>
        <a:p>
          <a:endParaRPr lang="en-US"/>
        </a:p>
      </dgm:t>
    </dgm:pt>
    <dgm:pt modelId="{77526CFC-941E-4593-B076-424782D5F780}">
      <dgm:prSet/>
      <dgm:spPr>
        <a:solidFill>
          <a:schemeClr val="accent5">
            <a:lumMod val="50000"/>
          </a:schemeClr>
        </a:solidFill>
        <a:ln>
          <a:noFill/>
        </a:ln>
      </dgm:spPr>
      <dgm:t>
        <a:bodyPr/>
        <a:lstStyle/>
        <a:p>
          <a:pPr>
            <a:spcAft>
              <a:spcPts val="0"/>
            </a:spcAft>
          </a:pPr>
          <a:r>
            <a:rPr lang="en-US" b="1" dirty="0" smtClean="0"/>
            <a:t>I3</a:t>
          </a:r>
        </a:p>
        <a:p>
          <a:pPr>
            <a:spcAft>
              <a:spcPct val="35000"/>
            </a:spcAft>
          </a:pPr>
          <a:r>
            <a:rPr lang="en-US" dirty="0" smtClean="0"/>
            <a:t>Pitch angle for towing and operation: 0</a:t>
          </a:r>
          <a:r>
            <a:rPr lang="en-US" dirty="0" smtClean="0">
              <a:latin typeface="Arial"/>
              <a:cs typeface="Arial"/>
            </a:rPr>
            <a:t>°</a:t>
          </a:r>
          <a:endParaRPr lang="en-US" dirty="0"/>
        </a:p>
      </dgm:t>
    </dgm:pt>
    <dgm:pt modelId="{9B4279A1-1C9A-424E-8350-E9C6696804FC}" type="parTrans" cxnId="{ED7EC20B-1A0C-4D51-92AB-F02053C2E9BC}">
      <dgm:prSet/>
      <dgm:spPr/>
      <dgm:t>
        <a:bodyPr/>
        <a:lstStyle/>
        <a:p>
          <a:endParaRPr lang="en-US"/>
        </a:p>
      </dgm:t>
    </dgm:pt>
    <dgm:pt modelId="{104B2AEE-0444-43D6-A496-73B75151AD0D}" type="sibTrans" cxnId="{ED7EC20B-1A0C-4D51-92AB-F02053C2E9BC}">
      <dgm:prSet/>
      <dgm:spPr/>
      <dgm:t>
        <a:bodyPr/>
        <a:lstStyle/>
        <a:p>
          <a:endParaRPr lang="en-US"/>
        </a:p>
      </dgm:t>
    </dgm:pt>
    <dgm:pt modelId="{EF40FA6F-3438-4AFF-97D1-1B78E6F860E0}">
      <dgm:prSet/>
      <dgm:spPr>
        <a:solidFill>
          <a:schemeClr val="accent5">
            <a:lumMod val="50000"/>
          </a:schemeClr>
        </a:solidFill>
      </dgm:spPr>
      <dgm:t>
        <a:bodyPr/>
        <a:lstStyle/>
        <a:p>
          <a:pPr>
            <a:spcAft>
              <a:spcPts val="0"/>
            </a:spcAft>
          </a:pPr>
          <a:r>
            <a:rPr lang="en-US" b="1" dirty="0" smtClean="0"/>
            <a:t>C1</a:t>
          </a:r>
        </a:p>
        <a:p>
          <a:pPr>
            <a:spcAft>
              <a:spcPct val="35000"/>
            </a:spcAft>
          </a:pPr>
          <a:r>
            <a:rPr lang="en-US" dirty="0" smtClean="0"/>
            <a:t>Components within CAPEX budget</a:t>
          </a:r>
          <a:endParaRPr lang="en-US" dirty="0"/>
        </a:p>
      </dgm:t>
    </dgm:pt>
    <dgm:pt modelId="{1A32EFB6-47DB-4532-8AAA-B3DA71E06198}" type="parTrans" cxnId="{9D00ACB7-7BE3-4DA7-B7A1-BF2A6313CB81}">
      <dgm:prSet/>
      <dgm:spPr/>
      <dgm:t>
        <a:bodyPr/>
        <a:lstStyle/>
        <a:p>
          <a:endParaRPr lang="en-US"/>
        </a:p>
      </dgm:t>
    </dgm:pt>
    <dgm:pt modelId="{4BA2A4C8-3223-48BF-BE0D-B6E7BF750BE3}" type="sibTrans" cxnId="{9D00ACB7-7BE3-4DA7-B7A1-BF2A6313CB81}">
      <dgm:prSet/>
      <dgm:spPr/>
      <dgm:t>
        <a:bodyPr/>
        <a:lstStyle/>
        <a:p>
          <a:endParaRPr lang="en-US"/>
        </a:p>
      </dgm:t>
    </dgm:pt>
    <dgm:pt modelId="{8E5EFB39-94BE-44D0-A26A-7A0E276004B5}" type="pres">
      <dgm:prSet presAssocID="{CA691748-25F5-4FFB-9B4C-C1CBFC107452}" presName="hierChild1" presStyleCnt="0">
        <dgm:presLayoutVars>
          <dgm:orgChart val="1"/>
          <dgm:chPref val="1"/>
          <dgm:dir/>
          <dgm:animOne val="branch"/>
          <dgm:animLvl val="lvl"/>
          <dgm:resizeHandles/>
        </dgm:presLayoutVars>
      </dgm:prSet>
      <dgm:spPr/>
      <dgm:t>
        <a:bodyPr/>
        <a:lstStyle/>
        <a:p>
          <a:endParaRPr lang="en-US"/>
        </a:p>
      </dgm:t>
    </dgm:pt>
    <dgm:pt modelId="{369E4461-11C7-4F38-ADF0-9219F22608DD}" type="pres">
      <dgm:prSet presAssocID="{01A9922D-8F60-43BD-8649-17E20E5980AC}" presName="hierRoot1" presStyleCnt="0">
        <dgm:presLayoutVars>
          <dgm:hierBranch val="init"/>
        </dgm:presLayoutVars>
      </dgm:prSet>
      <dgm:spPr/>
    </dgm:pt>
    <dgm:pt modelId="{CADB35EE-8E16-4C41-9C91-56E067DF3516}" type="pres">
      <dgm:prSet presAssocID="{01A9922D-8F60-43BD-8649-17E20E5980AC}" presName="rootComposite1" presStyleCnt="0"/>
      <dgm:spPr/>
    </dgm:pt>
    <dgm:pt modelId="{5A2DC7B3-5E35-4D29-A22F-A4156856DDCF}" type="pres">
      <dgm:prSet presAssocID="{01A9922D-8F60-43BD-8649-17E20E5980AC}" presName="rootText1" presStyleLbl="node0" presStyleIdx="0" presStyleCnt="1">
        <dgm:presLayoutVars>
          <dgm:chPref val="3"/>
        </dgm:presLayoutVars>
      </dgm:prSet>
      <dgm:spPr/>
      <dgm:t>
        <a:bodyPr/>
        <a:lstStyle/>
        <a:p>
          <a:endParaRPr lang="en-US"/>
        </a:p>
      </dgm:t>
    </dgm:pt>
    <dgm:pt modelId="{CB6FDDF8-053A-415D-9EAC-07460414B4FA}" type="pres">
      <dgm:prSet presAssocID="{01A9922D-8F60-43BD-8649-17E20E5980AC}" presName="rootConnector1" presStyleLbl="node1" presStyleIdx="0" presStyleCnt="0"/>
      <dgm:spPr/>
      <dgm:t>
        <a:bodyPr/>
        <a:lstStyle/>
        <a:p>
          <a:endParaRPr lang="en-US"/>
        </a:p>
      </dgm:t>
    </dgm:pt>
    <dgm:pt modelId="{9C534524-7D50-409B-84A4-3491878E9B78}" type="pres">
      <dgm:prSet presAssocID="{01A9922D-8F60-43BD-8649-17E20E5980AC}" presName="hierChild2" presStyleCnt="0"/>
      <dgm:spPr/>
    </dgm:pt>
    <dgm:pt modelId="{4A3521A3-2392-4CCF-B3B4-62C7278BF560}" type="pres">
      <dgm:prSet presAssocID="{7FA6E8A0-FE4E-4D61-8D79-5E4A3E5FA832}" presName="Name37" presStyleLbl="parChTrans1D2" presStyleIdx="0" presStyleCnt="5" custSzX="3063027"/>
      <dgm:spPr/>
      <dgm:t>
        <a:bodyPr/>
        <a:lstStyle/>
        <a:p>
          <a:endParaRPr lang="en-US"/>
        </a:p>
      </dgm:t>
    </dgm:pt>
    <dgm:pt modelId="{1640EFC3-45EA-4B74-8D4C-0292983C22B2}" type="pres">
      <dgm:prSet presAssocID="{27F54547-7A57-44ED-937D-FE11D6313F00}" presName="hierRoot2" presStyleCnt="0">
        <dgm:presLayoutVars>
          <dgm:hierBranch val="init"/>
        </dgm:presLayoutVars>
      </dgm:prSet>
      <dgm:spPr/>
    </dgm:pt>
    <dgm:pt modelId="{D75F5E7E-27C2-4BCC-9AE5-861A3B4F9900}" type="pres">
      <dgm:prSet presAssocID="{27F54547-7A57-44ED-937D-FE11D6313F00}" presName="rootComposite" presStyleCnt="0"/>
      <dgm:spPr/>
    </dgm:pt>
    <dgm:pt modelId="{9972AF88-F1B2-4492-A413-688C2282C8A9}" type="pres">
      <dgm:prSet presAssocID="{27F54547-7A57-44ED-937D-FE11D6313F00}" presName="rootText" presStyleLbl="node2" presStyleIdx="0" presStyleCnt="5" custScaleX="134577">
        <dgm:presLayoutVars>
          <dgm:chPref val="3"/>
        </dgm:presLayoutVars>
      </dgm:prSet>
      <dgm:spPr/>
      <dgm:t>
        <a:bodyPr/>
        <a:lstStyle/>
        <a:p>
          <a:endParaRPr lang="en-US"/>
        </a:p>
      </dgm:t>
    </dgm:pt>
    <dgm:pt modelId="{81CBA0C5-0783-49DE-B0D9-E9B7C91B34BC}" type="pres">
      <dgm:prSet presAssocID="{27F54547-7A57-44ED-937D-FE11D6313F00}" presName="rootConnector" presStyleLbl="node2" presStyleIdx="0" presStyleCnt="5"/>
      <dgm:spPr/>
      <dgm:t>
        <a:bodyPr/>
        <a:lstStyle/>
        <a:p>
          <a:endParaRPr lang="en-US"/>
        </a:p>
      </dgm:t>
    </dgm:pt>
    <dgm:pt modelId="{36076496-DA07-47D2-9A92-11D666F27D6C}" type="pres">
      <dgm:prSet presAssocID="{27F54547-7A57-44ED-937D-FE11D6313F00}" presName="hierChild4" presStyleCnt="0"/>
      <dgm:spPr/>
    </dgm:pt>
    <dgm:pt modelId="{6B21F94C-44E7-45A9-AAB3-A26D8D754B7A}" type="pres">
      <dgm:prSet presAssocID="{0DC16156-9841-48BA-AC57-90A5A2B23828}" presName="Name37" presStyleLbl="parChTrans1D3" presStyleIdx="0" presStyleCnt="11" custSzX="253142"/>
      <dgm:spPr/>
      <dgm:t>
        <a:bodyPr/>
        <a:lstStyle/>
        <a:p>
          <a:endParaRPr lang="en-US"/>
        </a:p>
      </dgm:t>
    </dgm:pt>
    <dgm:pt modelId="{65E8EF30-3E15-441B-91D5-5F81E97A804B}" type="pres">
      <dgm:prSet presAssocID="{22264066-34BB-43E3-8442-7CE26352BD9D}" presName="hierRoot2" presStyleCnt="0">
        <dgm:presLayoutVars>
          <dgm:hierBranch val="init"/>
        </dgm:presLayoutVars>
      </dgm:prSet>
      <dgm:spPr/>
    </dgm:pt>
    <dgm:pt modelId="{3762CEF7-3C3A-4D43-8CBE-8514CCE27B84}" type="pres">
      <dgm:prSet presAssocID="{22264066-34BB-43E3-8442-7CE26352BD9D}" presName="rootComposite" presStyleCnt="0"/>
      <dgm:spPr/>
    </dgm:pt>
    <dgm:pt modelId="{9DA834F1-2D72-487E-9409-ACD2E986EFC9}" type="pres">
      <dgm:prSet presAssocID="{22264066-34BB-43E3-8442-7CE26352BD9D}" presName="rootText" presStyleLbl="node3" presStyleIdx="0" presStyleCnt="11" custScaleX="134577" custLinFactNeighborX="-7839" custLinFactNeighborY="-16841">
        <dgm:presLayoutVars>
          <dgm:chPref val="3"/>
        </dgm:presLayoutVars>
      </dgm:prSet>
      <dgm:spPr/>
      <dgm:t>
        <a:bodyPr/>
        <a:lstStyle/>
        <a:p>
          <a:endParaRPr lang="en-US"/>
        </a:p>
      </dgm:t>
    </dgm:pt>
    <dgm:pt modelId="{9543EEF7-2226-4395-9147-FFEE9CE40C96}" type="pres">
      <dgm:prSet presAssocID="{22264066-34BB-43E3-8442-7CE26352BD9D}" presName="rootConnector" presStyleLbl="node3" presStyleIdx="0" presStyleCnt="11"/>
      <dgm:spPr/>
      <dgm:t>
        <a:bodyPr/>
        <a:lstStyle/>
        <a:p>
          <a:endParaRPr lang="en-US"/>
        </a:p>
      </dgm:t>
    </dgm:pt>
    <dgm:pt modelId="{C42F527E-A733-42A1-AB01-A53335C2D6AF}" type="pres">
      <dgm:prSet presAssocID="{22264066-34BB-43E3-8442-7CE26352BD9D}" presName="hierChild4" presStyleCnt="0"/>
      <dgm:spPr/>
    </dgm:pt>
    <dgm:pt modelId="{7C5CCFAC-6BA6-44DE-ABBD-9A90F967AA45}" type="pres">
      <dgm:prSet presAssocID="{22264066-34BB-43E3-8442-7CE26352BD9D}" presName="hierChild5" presStyleCnt="0"/>
      <dgm:spPr/>
    </dgm:pt>
    <dgm:pt modelId="{45904235-8225-45FC-B424-4F96B89F0659}" type="pres">
      <dgm:prSet presAssocID="{6CAC88D5-055E-4FCB-AF76-CCF38555C8FF}" presName="Name37" presStyleLbl="parChTrans1D3" presStyleIdx="1" presStyleCnt="11" custSzX="253142"/>
      <dgm:spPr/>
      <dgm:t>
        <a:bodyPr/>
        <a:lstStyle/>
        <a:p>
          <a:endParaRPr lang="en-US"/>
        </a:p>
      </dgm:t>
    </dgm:pt>
    <dgm:pt modelId="{547F5DF2-F1E6-4D86-AADA-44F9A01C0CDA}" type="pres">
      <dgm:prSet presAssocID="{8A66576E-FD64-4DF3-8B4F-97D3DEA997F3}" presName="hierRoot2" presStyleCnt="0">
        <dgm:presLayoutVars>
          <dgm:hierBranch val="init"/>
        </dgm:presLayoutVars>
      </dgm:prSet>
      <dgm:spPr/>
    </dgm:pt>
    <dgm:pt modelId="{8091AD16-D398-4050-A6A9-270CE17B203B}" type="pres">
      <dgm:prSet presAssocID="{8A66576E-FD64-4DF3-8B4F-97D3DEA997F3}" presName="rootComposite" presStyleCnt="0"/>
      <dgm:spPr/>
    </dgm:pt>
    <dgm:pt modelId="{03ED6C12-9EFE-4043-87DB-F6ED8ECDD97D}" type="pres">
      <dgm:prSet presAssocID="{8A66576E-FD64-4DF3-8B4F-97D3DEA997F3}" presName="rootText" presStyleLbl="node3" presStyleIdx="1" presStyleCnt="11" custScaleX="134577" custLinFactNeighborX="-7839" custLinFactNeighborY="-16841">
        <dgm:presLayoutVars>
          <dgm:chPref val="3"/>
        </dgm:presLayoutVars>
      </dgm:prSet>
      <dgm:spPr/>
      <dgm:t>
        <a:bodyPr/>
        <a:lstStyle/>
        <a:p>
          <a:endParaRPr lang="en-US"/>
        </a:p>
      </dgm:t>
    </dgm:pt>
    <dgm:pt modelId="{ACBBCC4A-6524-4E36-92D6-93581C663DEB}" type="pres">
      <dgm:prSet presAssocID="{8A66576E-FD64-4DF3-8B4F-97D3DEA997F3}" presName="rootConnector" presStyleLbl="node3" presStyleIdx="1" presStyleCnt="11"/>
      <dgm:spPr/>
      <dgm:t>
        <a:bodyPr/>
        <a:lstStyle/>
        <a:p>
          <a:endParaRPr lang="en-US"/>
        </a:p>
      </dgm:t>
    </dgm:pt>
    <dgm:pt modelId="{32ECB68F-D70D-4B4B-9B74-C7588E8B6E72}" type="pres">
      <dgm:prSet presAssocID="{8A66576E-FD64-4DF3-8B4F-97D3DEA997F3}" presName="hierChild4" presStyleCnt="0"/>
      <dgm:spPr/>
    </dgm:pt>
    <dgm:pt modelId="{0B0EE4CD-14D6-4F4D-ACB8-3EB6F4B5E3E0}" type="pres">
      <dgm:prSet presAssocID="{8A66576E-FD64-4DF3-8B4F-97D3DEA997F3}" presName="hierChild5" presStyleCnt="0"/>
      <dgm:spPr/>
    </dgm:pt>
    <dgm:pt modelId="{CA3A5614-C069-424D-86D3-6B7AA08FA128}" type="pres">
      <dgm:prSet presAssocID="{E39A1299-CCFB-40F1-A99B-80CCFB0D23B0}" presName="Name37" presStyleLbl="parChTrans1D3" presStyleIdx="2" presStyleCnt="11" custSzX="253142"/>
      <dgm:spPr/>
      <dgm:t>
        <a:bodyPr/>
        <a:lstStyle/>
        <a:p>
          <a:endParaRPr lang="en-US"/>
        </a:p>
      </dgm:t>
    </dgm:pt>
    <dgm:pt modelId="{16E5F57E-6305-4DFF-90A6-0CA173BD61BD}" type="pres">
      <dgm:prSet presAssocID="{B9004E8C-1B67-492F-A984-98AB12207295}" presName="hierRoot2" presStyleCnt="0">
        <dgm:presLayoutVars>
          <dgm:hierBranch val="init"/>
        </dgm:presLayoutVars>
      </dgm:prSet>
      <dgm:spPr/>
    </dgm:pt>
    <dgm:pt modelId="{2DA35A8F-1C79-45F9-9FC9-E153B3131A3F}" type="pres">
      <dgm:prSet presAssocID="{B9004E8C-1B67-492F-A984-98AB12207295}" presName="rootComposite" presStyleCnt="0"/>
      <dgm:spPr/>
    </dgm:pt>
    <dgm:pt modelId="{031E586B-D4E7-413E-83CA-807A7EE638C4}" type="pres">
      <dgm:prSet presAssocID="{B9004E8C-1B67-492F-A984-98AB12207295}" presName="rootText" presStyleLbl="node3" presStyleIdx="2" presStyleCnt="11" custScaleX="134577" custLinFactNeighborX="-7839" custLinFactNeighborY="-28994">
        <dgm:presLayoutVars>
          <dgm:chPref val="3"/>
        </dgm:presLayoutVars>
      </dgm:prSet>
      <dgm:spPr/>
      <dgm:t>
        <a:bodyPr/>
        <a:lstStyle/>
        <a:p>
          <a:endParaRPr lang="en-US"/>
        </a:p>
      </dgm:t>
    </dgm:pt>
    <dgm:pt modelId="{400C1B01-60F8-437C-9B36-F887EAE305BF}" type="pres">
      <dgm:prSet presAssocID="{B9004E8C-1B67-492F-A984-98AB12207295}" presName="rootConnector" presStyleLbl="node3" presStyleIdx="2" presStyleCnt="11"/>
      <dgm:spPr/>
      <dgm:t>
        <a:bodyPr/>
        <a:lstStyle/>
        <a:p>
          <a:endParaRPr lang="en-US"/>
        </a:p>
      </dgm:t>
    </dgm:pt>
    <dgm:pt modelId="{217426F1-412F-422D-B1FB-45F32013088D}" type="pres">
      <dgm:prSet presAssocID="{B9004E8C-1B67-492F-A984-98AB12207295}" presName="hierChild4" presStyleCnt="0"/>
      <dgm:spPr/>
    </dgm:pt>
    <dgm:pt modelId="{703C8B2E-EFA3-4309-A04F-2EBE2481584B}" type="pres">
      <dgm:prSet presAssocID="{B9004E8C-1B67-492F-A984-98AB12207295}" presName="hierChild5" presStyleCnt="0"/>
      <dgm:spPr/>
    </dgm:pt>
    <dgm:pt modelId="{66286333-24F1-4F34-B9CB-B0AD437EC304}" type="pres">
      <dgm:prSet presAssocID="{27F54547-7A57-44ED-937D-FE11D6313F00}" presName="hierChild5" presStyleCnt="0"/>
      <dgm:spPr/>
    </dgm:pt>
    <dgm:pt modelId="{B5B6E028-FDF4-432A-AA2E-ECFE33BDCF58}" type="pres">
      <dgm:prSet presAssocID="{CCFFB597-826D-4EB9-B54F-CF5CBE84B190}" presName="Name37" presStyleLbl="parChTrans1D2" presStyleIdx="1" presStyleCnt="5" custSzX="1021009"/>
      <dgm:spPr/>
      <dgm:t>
        <a:bodyPr/>
        <a:lstStyle/>
        <a:p>
          <a:endParaRPr lang="en-US"/>
        </a:p>
      </dgm:t>
    </dgm:pt>
    <dgm:pt modelId="{0ED85E2F-BFDE-4258-8D6E-E1A320D6006C}" type="pres">
      <dgm:prSet presAssocID="{EA0CF54A-B61A-4A40-A6A6-41DEB1557091}" presName="hierRoot2" presStyleCnt="0">
        <dgm:presLayoutVars>
          <dgm:hierBranch val="init"/>
        </dgm:presLayoutVars>
      </dgm:prSet>
      <dgm:spPr/>
    </dgm:pt>
    <dgm:pt modelId="{20BFFDC1-74A7-46DB-BE0F-21889F461040}" type="pres">
      <dgm:prSet presAssocID="{EA0CF54A-B61A-4A40-A6A6-41DEB1557091}" presName="rootComposite" presStyleCnt="0"/>
      <dgm:spPr/>
    </dgm:pt>
    <dgm:pt modelId="{0E770931-39F2-4831-A7C3-72B9D1B43477}" type="pres">
      <dgm:prSet presAssocID="{EA0CF54A-B61A-4A40-A6A6-41DEB1557091}" presName="rootText" presStyleLbl="node2" presStyleIdx="1" presStyleCnt="5" custScaleX="134577">
        <dgm:presLayoutVars>
          <dgm:chPref val="3"/>
        </dgm:presLayoutVars>
      </dgm:prSet>
      <dgm:spPr/>
      <dgm:t>
        <a:bodyPr/>
        <a:lstStyle/>
        <a:p>
          <a:endParaRPr lang="en-US"/>
        </a:p>
      </dgm:t>
    </dgm:pt>
    <dgm:pt modelId="{9FDDE971-C1A5-4BE5-A5AF-9CEE4F029DF7}" type="pres">
      <dgm:prSet presAssocID="{EA0CF54A-B61A-4A40-A6A6-41DEB1557091}" presName="rootConnector" presStyleLbl="node2" presStyleIdx="1" presStyleCnt="5"/>
      <dgm:spPr/>
      <dgm:t>
        <a:bodyPr/>
        <a:lstStyle/>
        <a:p>
          <a:endParaRPr lang="en-US"/>
        </a:p>
      </dgm:t>
    </dgm:pt>
    <dgm:pt modelId="{703F9313-4EB5-4886-85A4-1C57481EDB11}" type="pres">
      <dgm:prSet presAssocID="{EA0CF54A-B61A-4A40-A6A6-41DEB1557091}" presName="hierChild4" presStyleCnt="0"/>
      <dgm:spPr/>
    </dgm:pt>
    <dgm:pt modelId="{7A2BAFEB-3AFB-4287-A582-583FFD4EF6B2}" type="pres">
      <dgm:prSet presAssocID="{C1055413-1E95-40B6-9B6D-4C79DFF1A4C0}" presName="Name37" presStyleLbl="parChTrans1D3" presStyleIdx="3" presStyleCnt="11" custSzX="253142"/>
      <dgm:spPr/>
      <dgm:t>
        <a:bodyPr/>
        <a:lstStyle/>
        <a:p>
          <a:endParaRPr lang="en-US"/>
        </a:p>
      </dgm:t>
    </dgm:pt>
    <dgm:pt modelId="{C526F11D-8A42-471D-9C8D-3DD8B6B24284}" type="pres">
      <dgm:prSet presAssocID="{7E8FAE19-F80C-4336-B15B-FCB88B303436}" presName="hierRoot2" presStyleCnt="0">
        <dgm:presLayoutVars>
          <dgm:hierBranch val="init"/>
        </dgm:presLayoutVars>
      </dgm:prSet>
      <dgm:spPr/>
    </dgm:pt>
    <dgm:pt modelId="{FF51FC7C-D052-4098-BA46-1E5AE7600293}" type="pres">
      <dgm:prSet presAssocID="{7E8FAE19-F80C-4336-B15B-FCB88B303436}" presName="rootComposite" presStyleCnt="0"/>
      <dgm:spPr/>
    </dgm:pt>
    <dgm:pt modelId="{03D44A9E-355C-43F1-94BC-5D202D6870DE}" type="pres">
      <dgm:prSet presAssocID="{7E8FAE19-F80C-4336-B15B-FCB88B303436}" presName="rootText" presStyleLbl="node3" presStyleIdx="3" presStyleCnt="11" custScaleX="134577" custLinFactNeighborX="-7839" custLinFactNeighborY="-16841">
        <dgm:presLayoutVars>
          <dgm:chPref val="3"/>
        </dgm:presLayoutVars>
      </dgm:prSet>
      <dgm:spPr/>
      <dgm:t>
        <a:bodyPr/>
        <a:lstStyle/>
        <a:p>
          <a:endParaRPr lang="en-US"/>
        </a:p>
      </dgm:t>
    </dgm:pt>
    <dgm:pt modelId="{BD236893-5683-49AE-9F14-0F91E4273C27}" type="pres">
      <dgm:prSet presAssocID="{7E8FAE19-F80C-4336-B15B-FCB88B303436}" presName="rootConnector" presStyleLbl="node3" presStyleIdx="3" presStyleCnt="11"/>
      <dgm:spPr/>
      <dgm:t>
        <a:bodyPr/>
        <a:lstStyle/>
        <a:p>
          <a:endParaRPr lang="en-US"/>
        </a:p>
      </dgm:t>
    </dgm:pt>
    <dgm:pt modelId="{21A2E97A-9CDD-45FF-A794-6A981556B7F5}" type="pres">
      <dgm:prSet presAssocID="{7E8FAE19-F80C-4336-B15B-FCB88B303436}" presName="hierChild4" presStyleCnt="0"/>
      <dgm:spPr/>
    </dgm:pt>
    <dgm:pt modelId="{7415108E-3059-4926-9FBF-2D2B7458352B}" type="pres">
      <dgm:prSet presAssocID="{7E8FAE19-F80C-4336-B15B-FCB88B303436}" presName="hierChild5" presStyleCnt="0"/>
      <dgm:spPr/>
    </dgm:pt>
    <dgm:pt modelId="{283917E3-522E-45BF-B6E4-8A06A33D115D}" type="pres">
      <dgm:prSet presAssocID="{4D505BCD-F84E-4488-BA0A-903DBB169D87}" presName="Name37" presStyleLbl="parChTrans1D3" presStyleIdx="4" presStyleCnt="11" custSzX="253142"/>
      <dgm:spPr/>
      <dgm:t>
        <a:bodyPr/>
        <a:lstStyle/>
        <a:p>
          <a:endParaRPr lang="en-US"/>
        </a:p>
      </dgm:t>
    </dgm:pt>
    <dgm:pt modelId="{5D3E09BA-62EC-4C28-A8D0-BD2E21B0A8F8}" type="pres">
      <dgm:prSet presAssocID="{9EB54535-F0A6-4E0F-9813-178DA4F9E21A}" presName="hierRoot2" presStyleCnt="0">
        <dgm:presLayoutVars>
          <dgm:hierBranch val="init"/>
        </dgm:presLayoutVars>
      </dgm:prSet>
      <dgm:spPr/>
    </dgm:pt>
    <dgm:pt modelId="{E94C15E9-6284-4157-AE05-12A27748D3DE}" type="pres">
      <dgm:prSet presAssocID="{9EB54535-F0A6-4E0F-9813-178DA4F9E21A}" presName="rootComposite" presStyleCnt="0"/>
      <dgm:spPr/>
    </dgm:pt>
    <dgm:pt modelId="{544F31C4-CC64-42D4-B919-33B509CAD566}" type="pres">
      <dgm:prSet presAssocID="{9EB54535-F0A6-4E0F-9813-178DA4F9E21A}" presName="rootText" presStyleLbl="node3" presStyleIdx="4" presStyleCnt="11" custScaleX="134577" custLinFactNeighborX="-7839" custLinFactNeighborY="-16841">
        <dgm:presLayoutVars>
          <dgm:chPref val="3"/>
        </dgm:presLayoutVars>
      </dgm:prSet>
      <dgm:spPr/>
      <dgm:t>
        <a:bodyPr/>
        <a:lstStyle/>
        <a:p>
          <a:endParaRPr lang="en-US"/>
        </a:p>
      </dgm:t>
    </dgm:pt>
    <dgm:pt modelId="{0D84FF26-89C3-4EF1-97B7-049026FE2C5B}" type="pres">
      <dgm:prSet presAssocID="{9EB54535-F0A6-4E0F-9813-178DA4F9E21A}" presName="rootConnector" presStyleLbl="node3" presStyleIdx="4" presStyleCnt="11"/>
      <dgm:spPr/>
      <dgm:t>
        <a:bodyPr/>
        <a:lstStyle/>
        <a:p>
          <a:endParaRPr lang="en-US"/>
        </a:p>
      </dgm:t>
    </dgm:pt>
    <dgm:pt modelId="{BB316993-78B4-41F3-A5B2-1C865882C1C0}" type="pres">
      <dgm:prSet presAssocID="{9EB54535-F0A6-4E0F-9813-178DA4F9E21A}" presName="hierChild4" presStyleCnt="0"/>
      <dgm:spPr/>
    </dgm:pt>
    <dgm:pt modelId="{095E18F4-C1FE-4364-8AE9-03561B753A16}" type="pres">
      <dgm:prSet presAssocID="{9EB54535-F0A6-4E0F-9813-178DA4F9E21A}" presName="hierChild5" presStyleCnt="0"/>
      <dgm:spPr/>
    </dgm:pt>
    <dgm:pt modelId="{7E33A3F5-80EE-4864-9536-398B6320E338}" type="pres">
      <dgm:prSet presAssocID="{A691D91F-C0D2-4EC8-80FD-C035F6B19871}" presName="Name37" presStyleLbl="parChTrans1D3" presStyleIdx="5" presStyleCnt="11" custSzX="253142"/>
      <dgm:spPr/>
      <dgm:t>
        <a:bodyPr/>
        <a:lstStyle/>
        <a:p>
          <a:endParaRPr lang="en-US"/>
        </a:p>
      </dgm:t>
    </dgm:pt>
    <dgm:pt modelId="{5E960AD6-B277-41E3-831C-0F5A18E3E608}" type="pres">
      <dgm:prSet presAssocID="{A11A30F3-ED1C-4203-A03A-91C0AB17C0E9}" presName="hierRoot2" presStyleCnt="0">
        <dgm:presLayoutVars>
          <dgm:hierBranch val="init"/>
        </dgm:presLayoutVars>
      </dgm:prSet>
      <dgm:spPr/>
    </dgm:pt>
    <dgm:pt modelId="{5404467C-7068-41AA-AE0B-EF9FF9ECC0B3}" type="pres">
      <dgm:prSet presAssocID="{A11A30F3-ED1C-4203-A03A-91C0AB17C0E9}" presName="rootComposite" presStyleCnt="0"/>
      <dgm:spPr/>
    </dgm:pt>
    <dgm:pt modelId="{8CB92C02-3368-440A-AE5B-DB8BF711A724}" type="pres">
      <dgm:prSet presAssocID="{A11A30F3-ED1C-4203-A03A-91C0AB17C0E9}" presName="rootText" presStyleLbl="node3" presStyleIdx="5" presStyleCnt="11" custScaleX="134577" custLinFactNeighborX="-7839" custLinFactNeighborY="-28994">
        <dgm:presLayoutVars>
          <dgm:chPref val="3"/>
        </dgm:presLayoutVars>
      </dgm:prSet>
      <dgm:spPr/>
      <dgm:t>
        <a:bodyPr/>
        <a:lstStyle/>
        <a:p>
          <a:endParaRPr lang="en-US"/>
        </a:p>
      </dgm:t>
    </dgm:pt>
    <dgm:pt modelId="{CEAA6CFA-96B2-4457-B1D6-CB5468DA4A2E}" type="pres">
      <dgm:prSet presAssocID="{A11A30F3-ED1C-4203-A03A-91C0AB17C0E9}" presName="rootConnector" presStyleLbl="node3" presStyleIdx="5" presStyleCnt="11"/>
      <dgm:spPr/>
      <dgm:t>
        <a:bodyPr/>
        <a:lstStyle/>
        <a:p>
          <a:endParaRPr lang="en-US"/>
        </a:p>
      </dgm:t>
    </dgm:pt>
    <dgm:pt modelId="{C977F0D4-0948-4DE1-8538-708EDE673B66}" type="pres">
      <dgm:prSet presAssocID="{A11A30F3-ED1C-4203-A03A-91C0AB17C0E9}" presName="hierChild4" presStyleCnt="0"/>
      <dgm:spPr/>
    </dgm:pt>
    <dgm:pt modelId="{F5B463E0-C335-4010-A8B5-3E69AC4D6A03}" type="pres">
      <dgm:prSet presAssocID="{A11A30F3-ED1C-4203-A03A-91C0AB17C0E9}" presName="hierChild5" presStyleCnt="0"/>
      <dgm:spPr/>
    </dgm:pt>
    <dgm:pt modelId="{FBD63BD1-13E1-431C-BB0C-7092D8BC567F}" type="pres">
      <dgm:prSet presAssocID="{EA0CF54A-B61A-4A40-A6A6-41DEB1557091}" presName="hierChild5" presStyleCnt="0"/>
      <dgm:spPr/>
    </dgm:pt>
    <dgm:pt modelId="{5892FDF4-7AE2-4558-AEF8-9932B1AC49DE}" type="pres">
      <dgm:prSet presAssocID="{1282DF6B-4EB0-4EB4-8966-7D42A5362A5A}" presName="Name37" presStyleLbl="parChTrans1D2" presStyleIdx="2" presStyleCnt="5" custSzX="1021009"/>
      <dgm:spPr/>
      <dgm:t>
        <a:bodyPr/>
        <a:lstStyle/>
        <a:p>
          <a:endParaRPr lang="en-US"/>
        </a:p>
      </dgm:t>
    </dgm:pt>
    <dgm:pt modelId="{FCD41A0A-0F0E-4170-981F-C3C35B4E4C07}" type="pres">
      <dgm:prSet presAssocID="{A6F497FC-843E-4668-881C-61E90B778E6B}" presName="hierRoot2" presStyleCnt="0">
        <dgm:presLayoutVars>
          <dgm:hierBranch val="init"/>
        </dgm:presLayoutVars>
      </dgm:prSet>
      <dgm:spPr/>
    </dgm:pt>
    <dgm:pt modelId="{60FEE2D1-0734-45F9-ACC4-729B71082DD8}" type="pres">
      <dgm:prSet presAssocID="{A6F497FC-843E-4668-881C-61E90B778E6B}" presName="rootComposite" presStyleCnt="0"/>
      <dgm:spPr/>
    </dgm:pt>
    <dgm:pt modelId="{7D634447-04AD-47CD-AAC8-25CE2D0571CE}" type="pres">
      <dgm:prSet presAssocID="{A6F497FC-843E-4668-881C-61E90B778E6B}" presName="rootText" presStyleLbl="node2" presStyleIdx="2" presStyleCnt="5" custScaleX="134577">
        <dgm:presLayoutVars>
          <dgm:chPref val="3"/>
        </dgm:presLayoutVars>
      </dgm:prSet>
      <dgm:spPr/>
      <dgm:t>
        <a:bodyPr/>
        <a:lstStyle/>
        <a:p>
          <a:endParaRPr lang="en-US"/>
        </a:p>
      </dgm:t>
    </dgm:pt>
    <dgm:pt modelId="{921AD510-A6FB-45A6-B401-EAC9A3777F97}" type="pres">
      <dgm:prSet presAssocID="{A6F497FC-843E-4668-881C-61E90B778E6B}" presName="rootConnector" presStyleLbl="node2" presStyleIdx="2" presStyleCnt="5"/>
      <dgm:spPr/>
      <dgm:t>
        <a:bodyPr/>
        <a:lstStyle/>
        <a:p>
          <a:endParaRPr lang="en-US"/>
        </a:p>
      </dgm:t>
    </dgm:pt>
    <dgm:pt modelId="{7D640EB0-8145-446C-AD9A-1BCE83A7CDD9}" type="pres">
      <dgm:prSet presAssocID="{A6F497FC-843E-4668-881C-61E90B778E6B}" presName="hierChild4" presStyleCnt="0"/>
      <dgm:spPr/>
    </dgm:pt>
    <dgm:pt modelId="{D300E8D8-A6CC-467D-ACEB-E910F67A715C}" type="pres">
      <dgm:prSet presAssocID="{A280018E-848F-4F06-A2F4-A65D91E0DDF8}" presName="Name37" presStyleLbl="parChTrans1D3" presStyleIdx="6" presStyleCnt="11" custSzX="253142"/>
      <dgm:spPr/>
      <dgm:t>
        <a:bodyPr/>
        <a:lstStyle/>
        <a:p>
          <a:endParaRPr lang="en-US"/>
        </a:p>
      </dgm:t>
    </dgm:pt>
    <dgm:pt modelId="{1EDB6A4A-5345-49F0-9DAF-348B899C45CC}" type="pres">
      <dgm:prSet presAssocID="{F269C558-C565-4683-9D54-B8546F8E052F}" presName="hierRoot2" presStyleCnt="0">
        <dgm:presLayoutVars>
          <dgm:hierBranch val="init"/>
        </dgm:presLayoutVars>
      </dgm:prSet>
      <dgm:spPr/>
    </dgm:pt>
    <dgm:pt modelId="{6CFAEEBA-C587-4AFC-8C40-2D41330D088E}" type="pres">
      <dgm:prSet presAssocID="{F269C558-C565-4683-9D54-B8546F8E052F}" presName="rootComposite" presStyleCnt="0"/>
      <dgm:spPr/>
    </dgm:pt>
    <dgm:pt modelId="{FA105EEE-6007-4BE4-A775-45A98C0F31C1}" type="pres">
      <dgm:prSet presAssocID="{F269C558-C565-4683-9D54-B8546F8E052F}" presName="rootText" presStyleLbl="node3" presStyleIdx="6" presStyleCnt="11" custScaleX="134577" custLinFactNeighborX="-7839" custLinFactNeighborY="-16841">
        <dgm:presLayoutVars>
          <dgm:chPref val="3"/>
        </dgm:presLayoutVars>
      </dgm:prSet>
      <dgm:spPr/>
      <dgm:t>
        <a:bodyPr/>
        <a:lstStyle/>
        <a:p>
          <a:endParaRPr lang="en-US"/>
        </a:p>
      </dgm:t>
    </dgm:pt>
    <dgm:pt modelId="{6F706F6C-0A76-419C-9397-826D88D9B93A}" type="pres">
      <dgm:prSet presAssocID="{F269C558-C565-4683-9D54-B8546F8E052F}" presName="rootConnector" presStyleLbl="node3" presStyleIdx="6" presStyleCnt="11"/>
      <dgm:spPr/>
      <dgm:t>
        <a:bodyPr/>
        <a:lstStyle/>
        <a:p>
          <a:endParaRPr lang="en-US"/>
        </a:p>
      </dgm:t>
    </dgm:pt>
    <dgm:pt modelId="{5BEFFAAD-F791-4F2E-8182-29B6513DFD29}" type="pres">
      <dgm:prSet presAssocID="{F269C558-C565-4683-9D54-B8546F8E052F}" presName="hierChild4" presStyleCnt="0"/>
      <dgm:spPr/>
    </dgm:pt>
    <dgm:pt modelId="{32A2C050-3D72-4B21-8352-A15AA8BDCC28}" type="pres">
      <dgm:prSet presAssocID="{F269C558-C565-4683-9D54-B8546F8E052F}" presName="hierChild5" presStyleCnt="0"/>
      <dgm:spPr/>
    </dgm:pt>
    <dgm:pt modelId="{8E76C68A-C0D2-4F15-ABED-0DD209E13477}" type="pres">
      <dgm:prSet presAssocID="{47C8D887-15D2-465E-B2E1-95CD92CD728B}" presName="Name37" presStyleLbl="parChTrans1D3" presStyleIdx="7" presStyleCnt="11" custSzX="253142"/>
      <dgm:spPr/>
      <dgm:t>
        <a:bodyPr/>
        <a:lstStyle/>
        <a:p>
          <a:endParaRPr lang="en-US"/>
        </a:p>
      </dgm:t>
    </dgm:pt>
    <dgm:pt modelId="{33188C72-B340-4F6B-8D9B-14A30120D3B2}" type="pres">
      <dgm:prSet presAssocID="{7C8E1664-5847-4487-99C5-DED21F94A909}" presName="hierRoot2" presStyleCnt="0">
        <dgm:presLayoutVars>
          <dgm:hierBranch val="init"/>
        </dgm:presLayoutVars>
      </dgm:prSet>
      <dgm:spPr/>
    </dgm:pt>
    <dgm:pt modelId="{CCB2AED7-6FCE-466F-90AA-AFD37F16F98F}" type="pres">
      <dgm:prSet presAssocID="{7C8E1664-5847-4487-99C5-DED21F94A909}" presName="rootComposite" presStyleCnt="0"/>
      <dgm:spPr/>
    </dgm:pt>
    <dgm:pt modelId="{D2E5B288-C735-4C90-9D76-55FAD332C336}" type="pres">
      <dgm:prSet presAssocID="{7C8E1664-5847-4487-99C5-DED21F94A909}" presName="rootText" presStyleLbl="node3" presStyleIdx="7" presStyleCnt="11" custScaleX="134577" custLinFactNeighborX="-7839" custLinFactNeighborY="-16841">
        <dgm:presLayoutVars>
          <dgm:chPref val="3"/>
        </dgm:presLayoutVars>
      </dgm:prSet>
      <dgm:spPr/>
      <dgm:t>
        <a:bodyPr/>
        <a:lstStyle/>
        <a:p>
          <a:endParaRPr lang="en-US"/>
        </a:p>
      </dgm:t>
    </dgm:pt>
    <dgm:pt modelId="{1B722840-82FF-4A1F-8067-2D524839ADBF}" type="pres">
      <dgm:prSet presAssocID="{7C8E1664-5847-4487-99C5-DED21F94A909}" presName="rootConnector" presStyleLbl="node3" presStyleIdx="7" presStyleCnt="11"/>
      <dgm:spPr/>
      <dgm:t>
        <a:bodyPr/>
        <a:lstStyle/>
        <a:p>
          <a:endParaRPr lang="en-US"/>
        </a:p>
      </dgm:t>
    </dgm:pt>
    <dgm:pt modelId="{40AF1ECE-17F4-49D3-B1AD-C91934D8E8B8}" type="pres">
      <dgm:prSet presAssocID="{7C8E1664-5847-4487-99C5-DED21F94A909}" presName="hierChild4" presStyleCnt="0"/>
      <dgm:spPr/>
    </dgm:pt>
    <dgm:pt modelId="{2D4FA230-0143-4D62-A908-83920F432A6E}" type="pres">
      <dgm:prSet presAssocID="{7C8E1664-5847-4487-99C5-DED21F94A909}" presName="hierChild5" presStyleCnt="0"/>
      <dgm:spPr/>
    </dgm:pt>
    <dgm:pt modelId="{4A0E3116-49BE-4B5B-8314-68B17B636B41}" type="pres">
      <dgm:prSet presAssocID="{9B4279A1-1C9A-424E-8350-E9C6696804FC}" presName="Name37" presStyleLbl="parChTrans1D3" presStyleIdx="8" presStyleCnt="11" custSzX="253142"/>
      <dgm:spPr/>
      <dgm:t>
        <a:bodyPr/>
        <a:lstStyle/>
        <a:p>
          <a:endParaRPr lang="en-US"/>
        </a:p>
      </dgm:t>
    </dgm:pt>
    <dgm:pt modelId="{22F5EB65-9493-4D53-84BE-18E3AA235491}" type="pres">
      <dgm:prSet presAssocID="{77526CFC-941E-4593-B076-424782D5F780}" presName="hierRoot2" presStyleCnt="0">
        <dgm:presLayoutVars>
          <dgm:hierBranch val="init"/>
        </dgm:presLayoutVars>
      </dgm:prSet>
      <dgm:spPr/>
    </dgm:pt>
    <dgm:pt modelId="{D823A549-1B0A-4B3A-BF73-A02775D6FBC0}" type="pres">
      <dgm:prSet presAssocID="{77526CFC-941E-4593-B076-424782D5F780}" presName="rootComposite" presStyleCnt="0"/>
      <dgm:spPr/>
    </dgm:pt>
    <dgm:pt modelId="{714B48F9-6E21-498E-B7F6-0C721D9D330B}" type="pres">
      <dgm:prSet presAssocID="{77526CFC-941E-4593-B076-424782D5F780}" presName="rootText" presStyleLbl="node3" presStyleIdx="8" presStyleCnt="11" custScaleX="134577" custLinFactNeighborX="-7839" custLinFactNeighborY="-28994">
        <dgm:presLayoutVars>
          <dgm:chPref val="3"/>
        </dgm:presLayoutVars>
      </dgm:prSet>
      <dgm:spPr/>
      <dgm:t>
        <a:bodyPr/>
        <a:lstStyle/>
        <a:p>
          <a:endParaRPr lang="en-US"/>
        </a:p>
      </dgm:t>
    </dgm:pt>
    <dgm:pt modelId="{131FEDD7-C607-4DEA-B542-BCAF0B5333CB}" type="pres">
      <dgm:prSet presAssocID="{77526CFC-941E-4593-B076-424782D5F780}" presName="rootConnector" presStyleLbl="node3" presStyleIdx="8" presStyleCnt="11"/>
      <dgm:spPr/>
      <dgm:t>
        <a:bodyPr/>
        <a:lstStyle/>
        <a:p>
          <a:endParaRPr lang="en-US"/>
        </a:p>
      </dgm:t>
    </dgm:pt>
    <dgm:pt modelId="{8859EE25-C9BF-43E5-A833-CC08BFE58628}" type="pres">
      <dgm:prSet presAssocID="{77526CFC-941E-4593-B076-424782D5F780}" presName="hierChild4" presStyleCnt="0"/>
      <dgm:spPr/>
    </dgm:pt>
    <dgm:pt modelId="{46CF0BD9-A378-4542-AEA9-CE20B6069516}" type="pres">
      <dgm:prSet presAssocID="{77526CFC-941E-4593-B076-424782D5F780}" presName="hierChild5" presStyleCnt="0"/>
      <dgm:spPr/>
    </dgm:pt>
    <dgm:pt modelId="{8127C15F-FCBF-4DB9-92FC-E1E04EFC763A}" type="pres">
      <dgm:prSet presAssocID="{A6F497FC-843E-4668-881C-61E90B778E6B}" presName="hierChild5" presStyleCnt="0"/>
      <dgm:spPr/>
    </dgm:pt>
    <dgm:pt modelId="{3EE998BF-A320-463D-9A96-0BAFBF982448}" type="pres">
      <dgm:prSet presAssocID="{3D8A9844-8F24-422A-9F62-D10F7D294D47}" presName="Name37" presStyleLbl="parChTrans1D2" presStyleIdx="3" presStyleCnt="5" custSzX="3063027"/>
      <dgm:spPr/>
      <dgm:t>
        <a:bodyPr/>
        <a:lstStyle/>
        <a:p>
          <a:endParaRPr lang="en-US"/>
        </a:p>
      </dgm:t>
    </dgm:pt>
    <dgm:pt modelId="{0AE1B720-3132-467C-B9EA-457C5C1A025D}" type="pres">
      <dgm:prSet presAssocID="{FD9E0397-4A30-43D3-9A9C-2910B1F7D618}" presName="hierRoot2" presStyleCnt="0">
        <dgm:presLayoutVars>
          <dgm:hierBranch val="init"/>
        </dgm:presLayoutVars>
      </dgm:prSet>
      <dgm:spPr/>
    </dgm:pt>
    <dgm:pt modelId="{92180367-0902-4F82-9FC5-5103BD61C893}" type="pres">
      <dgm:prSet presAssocID="{FD9E0397-4A30-43D3-9A9C-2910B1F7D618}" presName="rootComposite" presStyleCnt="0"/>
      <dgm:spPr/>
    </dgm:pt>
    <dgm:pt modelId="{22F51CD0-894D-4B7D-83EE-58FE2F0E1073}" type="pres">
      <dgm:prSet presAssocID="{FD9E0397-4A30-43D3-9A9C-2910B1F7D618}" presName="rootText" presStyleLbl="node2" presStyleIdx="3" presStyleCnt="5" custScaleX="134577">
        <dgm:presLayoutVars>
          <dgm:chPref val="3"/>
        </dgm:presLayoutVars>
      </dgm:prSet>
      <dgm:spPr/>
      <dgm:t>
        <a:bodyPr/>
        <a:lstStyle/>
        <a:p>
          <a:endParaRPr lang="en-US"/>
        </a:p>
      </dgm:t>
    </dgm:pt>
    <dgm:pt modelId="{A3699725-4B52-4A76-83C0-37431E83D70D}" type="pres">
      <dgm:prSet presAssocID="{FD9E0397-4A30-43D3-9A9C-2910B1F7D618}" presName="rootConnector" presStyleLbl="node2" presStyleIdx="3" presStyleCnt="5"/>
      <dgm:spPr/>
      <dgm:t>
        <a:bodyPr/>
        <a:lstStyle/>
        <a:p>
          <a:endParaRPr lang="en-US"/>
        </a:p>
      </dgm:t>
    </dgm:pt>
    <dgm:pt modelId="{50DA1CD6-60C3-48E3-A2B1-96FB03CC5CE3}" type="pres">
      <dgm:prSet presAssocID="{FD9E0397-4A30-43D3-9A9C-2910B1F7D618}" presName="hierChild4" presStyleCnt="0"/>
      <dgm:spPr/>
    </dgm:pt>
    <dgm:pt modelId="{4C4B67DA-07CE-4FE1-BCEE-9979AE31C9D6}" type="pres">
      <dgm:prSet presAssocID="{937E0687-5DF5-4E1A-8FF8-3C22626753E1}" presName="Name37" presStyleLbl="parChTrans1D3" presStyleIdx="9" presStyleCnt="11" custSzX="253142"/>
      <dgm:spPr/>
      <dgm:t>
        <a:bodyPr/>
        <a:lstStyle/>
        <a:p>
          <a:endParaRPr lang="en-US"/>
        </a:p>
      </dgm:t>
    </dgm:pt>
    <dgm:pt modelId="{7FC527F8-334D-4E7D-AC72-1AF6F3A6F8C4}" type="pres">
      <dgm:prSet presAssocID="{839AC4E1-D49C-45E3-9271-8106A58CD893}" presName="hierRoot2" presStyleCnt="0">
        <dgm:presLayoutVars>
          <dgm:hierBranch val="init"/>
        </dgm:presLayoutVars>
      </dgm:prSet>
      <dgm:spPr/>
    </dgm:pt>
    <dgm:pt modelId="{116FD1AB-CB85-4AFF-B9D2-0ADD2F4CEF16}" type="pres">
      <dgm:prSet presAssocID="{839AC4E1-D49C-45E3-9271-8106A58CD893}" presName="rootComposite" presStyleCnt="0"/>
      <dgm:spPr/>
    </dgm:pt>
    <dgm:pt modelId="{CA0D3DEA-A000-4585-AFF3-402346AD4274}" type="pres">
      <dgm:prSet presAssocID="{839AC4E1-D49C-45E3-9271-8106A58CD893}" presName="rootText" presStyleLbl="node3" presStyleIdx="9" presStyleCnt="11" custScaleX="134577" custLinFactNeighborX="-7839" custLinFactNeighborY="-16841">
        <dgm:presLayoutVars>
          <dgm:chPref val="3"/>
        </dgm:presLayoutVars>
      </dgm:prSet>
      <dgm:spPr/>
      <dgm:t>
        <a:bodyPr/>
        <a:lstStyle/>
        <a:p>
          <a:endParaRPr lang="en-US"/>
        </a:p>
      </dgm:t>
    </dgm:pt>
    <dgm:pt modelId="{80F48585-C1FB-417B-9101-0ECAFBD12C6F}" type="pres">
      <dgm:prSet presAssocID="{839AC4E1-D49C-45E3-9271-8106A58CD893}" presName="rootConnector" presStyleLbl="node3" presStyleIdx="9" presStyleCnt="11"/>
      <dgm:spPr/>
      <dgm:t>
        <a:bodyPr/>
        <a:lstStyle/>
        <a:p>
          <a:endParaRPr lang="en-US"/>
        </a:p>
      </dgm:t>
    </dgm:pt>
    <dgm:pt modelId="{C32AC635-0E63-44EB-BFD5-A431141F3F32}" type="pres">
      <dgm:prSet presAssocID="{839AC4E1-D49C-45E3-9271-8106A58CD893}" presName="hierChild4" presStyleCnt="0"/>
      <dgm:spPr/>
    </dgm:pt>
    <dgm:pt modelId="{3B5BADBC-292A-498D-9FB1-5245E511C7B8}" type="pres">
      <dgm:prSet presAssocID="{839AC4E1-D49C-45E3-9271-8106A58CD893}" presName="hierChild5" presStyleCnt="0"/>
      <dgm:spPr/>
    </dgm:pt>
    <dgm:pt modelId="{7BE9EF52-7CEA-4609-8931-A7FF3B434900}" type="pres">
      <dgm:prSet presAssocID="{E2FE7757-C668-43C4-BB17-22286CDC35CC}" presName="Name37" presStyleLbl="parChTrans1D3" presStyleIdx="10" presStyleCnt="11" custSzX="253142"/>
      <dgm:spPr/>
      <dgm:t>
        <a:bodyPr/>
        <a:lstStyle/>
        <a:p>
          <a:endParaRPr lang="en-US"/>
        </a:p>
      </dgm:t>
    </dgm:pt>
    <dgm:pt modelId="{7EEA8F43-55F8-4F4D-9BD7-CBE0F7E93B6C}" type="pres">
      <dgm:prSet presAssocID="{E4835B76-5A7E-4E65-B57D-5B5257DEB8E3}" presName="hierRoot2" presStyleCnt="0">
        <dgm:presLayoutVars>
          <dgm:hierBranch val="init"/>
        </dgm:presLayoutVars>
      </dgm:prSet>
      <dgm:spPr/>
    </dgm:pt>
    <dgm:pt modelId="{717A825E-D3D4-43F7-BF8C-8B16A2B42CD0}" type="pres">
      <dgm:prSet presAssocID="{E4835B76-5A7E-4E65-B57D-5B5257DEB8E3}" presName="rootComposite" presStyleCnt="0"/>
      <dgm:spPr/>
    </dgm:pt>
    <dgm:pt modelId="{E81DD501-66F7-44E5-9604-ED8C5E2536F1}" type="pres">
      <dgm:prSet presAssocID="{E4835B76-5A7E-4E65-B57D-5B5257DEB8E3}" presName="rootText" presStyleLbl="node3" presStyleIdx="10" presStyleCnt="11" custScaleX="134577" custLinFactNeighborX="-7839" custLinFactNeighborY="-16841">
        <dgm:presLayoutVars>
          <dgm:chPref val="3"/>
        </dgm:presLayoutVars>
      </dgm:prSet>
      <dgm:spPr/>
      <dgm:t>
        <a:bodyPr/>
        <a:lstStyle/>
        <a:p>
          <a:endParaRPr lang="en-US"/>
        </a:p>
      </dgm:t>
    </dgm:pt>
    <dgm:pt modelId="{A3A7CC95-8165-43B6-B61E-F81E847B15F6}" type="pres">
      <dgm:prSet presAssocID="{E4835B76-5A7E-4E65-B57D-5B5257DEB8E3}" presName="rootConnector" presStyleLbl="node3" presStyleIdx="10" presStyleCnt="11"/>
      <dgm:spPr/>
      <dgm:t>
        <a:bodyPr/>
        <a:lstStyle/>
        <a:p>
          <a:endParaRPr lang="en-US"/>
        </a:p>
      </dgm:t>
    </dgm:pt>
    <dgm:pt modelId="{DF2412EA-6325-43A4-8876-5CCA9302A0E5}" type="pres">
      <dgm:prSet presAssocID="{E4835B76-5A7E-4E65-B57D-5B5257DEB8E3}" presName="hierChild4" presStyleCnt="0"/>
      <dgm:spPr/>
    </dgm:pt>
    <dgm:pt modelId="{569E5762-D90C-4EAE-9050-13C8770F0D3F}" type="pres">
      <dgm:prSet presAssocID="{E4835B76-5A7E-4E65-B57D-5B5257DEB8E3}" presName="hierChild5" presStyleCnt="0"/>
      <dgm:spPr/>
    </dgm:pt>
    <dgm:pt modelId="{4D872E71-8619-4A0D-8904-DB9AF4C31AFB}" type="pres">
      <dgm:prSet presAssocID="{FD9E0397-4A30-43D3-9A9C-2910B1F7D618}" presName="hierChild5" presStyleCnt="0"/>
      <dgm:spPr/>
    </dgm:pt>
    <dgm:pt modelId="{23BFAD5E-2D48-494E-B790-BA927E743EBF}" type="pres">
      <dgm:prSet presAssocID="{1A32EFB6-47DB-4532-8AAA-B3DA71E06198}" presName="Name37" presStyleLbl="parChTrans1D2" presStyleIdx="4" presStyleCnt="5"/>
      <dgm:spPr/>
      <dgm:t>
        <a:bodyPr/>
        <a:lstStyle/>
        <a:p>
          <a:endParaRPr lang="en-US"/>
        </a:p>
      </dgm:t>
    </dgm:pt>
    <dgm:pt modelId="{8AEF23E0-B118-4AB5-9516-8C0E098519B9}" type="pres">
      <dgm:prSet presAssocID="{EF40FA6F-3438-4AFF-97D1-1B78E6F860E0}" presName="hierRoot2" presStyleCnt="0">
        <dgm:presLayoutVars>
          <dgm:hierBranch val="init"/>
        </dgm:presLayoutVars>
      </dgm:prSet>
      <dgm:spPr/>
    </dgm:pt>
    <dgm:pt modelId="{0577876B-F8D5-46F8-B028-9D712D1B1927}" type="pres">
      <dgm:prSet presAssocID="{EF40FA6F-3438-4AFF-97D1-1B78E6F860E0}" presName="rootComposite" presStyleCnt="0"/>
      <dgm:spPr/>
    </dgm:pt>
    <dgm:pt modelId="{E3EE4407-3097-4BAA-B297-625134C93197}" type="pres">
      <dgm:prSet presAssocID="{EF40FA6F-3438-4AFF-97D1-1B78E6F860E0}" presName="rootText" presStyleLbl="node2" presStyleIdx="4" presStyleCnt="5" custScaleX="120191">
        <dgm:presLayoutVars>
          <dgm:chPref val="3"/>
        </dgm:presLayoutVars>
      </dgm:prSet>
      <dgm:spPr/>
      <dgm:t>
        <a:bodyPr/>
        <a:lstStyle/>
        <a:p>
          <a:endParaRPr lang="en-US"/>
        </a:p>
      </dgm:t>
    </dgm:pt>
    <dgm:pt modelId="{8F25E9D7-9EE5-4695-9BD3-00E5C37EF486}" type="pres">
      <dgm:prSet presAssocID="{EF40FA6F-3438-4AFF-97D1-1B78E6F860E0}" presName="rootConnector" presStyleLbl="node2" presStyleIdx="4" presStyleCnt="5"/>
      <dgm:spPr/>
      <dgm:t>
        <a:bodyPr/>
        <a:lstStyle/>
        <a:p>
          <a:endParaRPr lang="en-US"/>
        </a:p>
      </dgm:t>
    </dgm:pt>
    <dgm:pt modelId="{1E75F2A3-8807-439F-920A-34A4D01CF05E}" type="pres">
      <dgm:prSet presAssocID="{EF40FA6F-3438-4AFF-97D1-1B78E6F860E0}" presName="hierChild4" presStyleCnt="0"/>
      <dgm:spPr/>
    </dgm:pt>
    <dgm:pt modelId="{3EF136C5-423A-43BA-A7E8-8288A4A53449}" type="pres">
      <dgm:prSet presAssocID="{EF40FA6F-3438-4AFF-97D1-1B78E6F860E0}" presName="hierChild5" presStyleCnt="0"/>
      <dgm:spPr/>
    </dgm:pt>
    <dgm:pt modelId="{1BB0298F-5063-4AB5-B707-1826A2A01798}" type="pres">
      <dgm:prSet presAssocID="{01A9922D-8F60-43BD-8649-17E20E5980AC}" presName="hierChild3" presStyleCnt="0"/>
      <dgm:spPr/>
    </dgm:pt>
  </dgm:ptLst>
  <dgm:cxnLst>
    <dgm:cxn modelId="{5B0587AC-9324-44C2-AE45-FD8B73B256B5}" type="presOf" srcId="{CCFFB597-826D-4EB9-B54F-CF5CBE84B190}" destId="{B5B6E028-FDF4-432A-AA2E-ECFE33BDCF58}" srcOrd="0" destOrd="0" presId="urn:microsoft.com/office/officeart/2005/8/layout/orgChart1"/>
    <dgm:cxn modelId="{90252CC7-B3C3-4498-A33A-795872D38421}" type="presOf" srcId="{EF40FA6F-3438-4AFF-97D1-1B78E6F860E0}" destId="{E3EE4407-3097-4BAA-B297-625134C93197}" srcOrd="0" destOrd="0" presId="urn:microsoft.com/office/officeart/2005/8/layout/orgChart1"/>
    <dgm:cxn modelId="{D6246677-A8E6-4DB3-BCF0-15F1B0BA9584}" srcId="{27F54547-7A57-44ED-937D-FE11D6313F00}" destId="{22264066-34BB-43E3-8442-7CE26352BD9D}" srcOrd="0" destOrd="0" parTransId="{0DC16156-9841-48BA-AC57-90A5A2B23828}" sibTransId="{586D4AD2-7F69-466C-B18B-6CBECF843C69}"/>
    <dgm:cxn modelId="{715AA410-90EC-40E3-AB38-942BFD13ED99}" type="presOf" srcId="{22264066-34BB-43E3-8442-7CE26352BD9D}" destId="{9DA834F1-2D72-487E-9409-ACD2E986EFC9}" srcOrd="0" destOrd="0" presId="urn:microsoft.com/office/officeart/2005/8/layout/orgChart1"/>
    <dgm:cxn modelId="{B683376F-DA45-48B7-BAA9-8C3601CFDBC7}" type="presOf" srcId="{6CAC88D5-055E-4FCB-AF76-CCF38555C8FF}" destId="{45904235-8225-45FC-B424-4F96B89F0659}" srcOrd="0" destOrd="0" presId="urn:microsoft.com/office/officeart/2005/8/layout/orgChart1"/>
    <dgm:cxn modelId="{67B71213-F0F5-46E4-9102-A681C723464D}" type="presOf" srcId="{9EB54535-F0A6-4E0F-9813-178DA4F9E21A}" destId="{544F31C4-CC64-42D4-B919-33B509CAD566}" srcOrd="0" destOrd="0" presId="urn:microsoft.com/office/officeart/2005/8/layout/orgChart1"/>
    <dgm:cxn modelId="{95AA6A7C-0A2B-4426-BE03-FC2A19AE6E00}" type="presOf" srcId="{77526CFC-941E-4593-B076-424782D5F780}" destId="{131FEDD7-C607-4DEA-B542-BCAF0B5333CB}" srcOrd="1" destOrd="0" presId="urn:microsoft.com/office/officeart/2005/8/layout/orgChart1"/>
    <dgm:cxn modelId="{16FCB478-B071-45A5-9AEE-D382FBE03A34}" type="presOf" srcId="{FD9E0397-4A30-43D3-9A9C-2910B1F7D618}" destId="{22F51CD0-894D-4B7D-83EE-58FE2F0E1073}" srcOrd="0" destOrd="0" presId="urn:microsoft.com/office/officeart/2005/8/layout/orgChart1"/>
    <dgm:cxn modelId="{57F3135B-EAB2-4C25-8D4F-2DA0B93E086D}" type="presOf" srcId="{EA0CF54A-B61A-4A40-A6A6-41DEB1557091}" destId="{0E770931-39F2-4831-A7C3-72B9D1B43477}" srcOrd="0" destOrd="0" presId="urn:microsoft.com/office/officeart/2005/8/layout/orgChart1"/>
    <dgm:cxn modelId="{D91FA6FA-1B5B-4325-B85F-9A624DF1EA3B}" type="presOf" srcId="{A691D91F-C0D2-4EC8-80FD-C035F6B19871}" destId="{7E33A3F5-80EE-4864-9536-398B6320E338}" srcOrd="0" destOrd="0" presId="urn:microsoft.com/office/officeart/2005/8/layout/orgChart1"/>
    <dgm:cxn modelId="{41854E2F-02D9-4EF5-B96D-845FF9A2BE12}" type="presOf" srcId="{F269C558-C565-4683-9D54-B8546F8E052F}" destId="{FA105EEE-6007-4BE4-A775-45A98C0F31C1}" srcOrd="0" destOrd="0" presId="urn:microsoft.com/office/officeart/2005/8/layout/orgChart1"/>
    <dgm:cxn modelId="{16B12A36-052A-4043-AA04-1E175F16CFA7}" type="presOf" srcId="{A6F497FC-843E-4668-881C-61E90B778E6B}" destId="{921AD510-A6FB-45A6-B401-EAC9A3777F97}" srcOrd="1" destOrd="0" presId="urn:microsoft.com/office/officeart/2005/8/layout/orgChart1"/>
    <dgm:cxn modelId="{CC578C72-5D08-4CF8-90AE-8F3FC9250DBD}" type="presOf" srcId="{01A9922D-8F60-43BD-8649-17E20E5980AC}" destId="{5A2DC7B3-5E35-4D29-A22F-A4156856DDCF}" srcOrd="0" destOrd="0" presId="urn:microsoft.com/office/officeart/2005/8/layout/orgChart1"/>
    <dgm:cxn modelId="{C13D28D6-C451-4840-A43E-C7A6EB99AD19}" srcId="{CA691748-25F5-4FFB-9B4C-C1CBFC107452}" destId="{01A9922D-8F60-43BD-8649-17E20E5980AC}" srcOrd="0" destOrd="0" parTransId="{5695F459-8F3F-4283-A800-0719920526A2}" sibTransId="{8C83E019-0A50-4F6A-A072-F70050D14455}"/>
    <dgm:cxn modelId="{ED7EC20B-1A0C-4D51-92AB-F02053C2E9BC}" srcId="{A6F497FC-843E-4668-881C-61E90B778E6B}" destId="{77526CFC-941E-4593-B076-424782D5F780}" srcOrd="2" destOrd="0" parTransId="{9B4279A1-1C9A-424E-8350-E9C6696804FC}" sibTransId="{104B2AEE-0444-43D6-A496-73B75151AD0D}"/>
    <dgm:cxn modelId="{9643A148-C032-4AF5-95C7-4595358C5328}" srcId="{EA0CF54A-B61A-4A40-A6A6-41DEB1557091}" destId="{9EB54535-F0A6-4E0F-9813-178DA4F9E21A}" srcOrd="1" destOrd="0" parTransId="{4D505BCD-F84E-4488-BA0A-903DBB169D87}" sibTransId="{8A9CD2EA-EC6D-49CB-952E-69C877D3619D}"/>
    <dgm:cxn modelId="{9D00ACB7-7BE3-4DA7-B7A1-BF2A6313CB81}" srcId="{01A9922D-8F60-43BD-8649-17E20E5980AC}" destId="{EF40FA6F-3438-4AFF-97D1-1B78E6F860E0}" srcOrd="4" destOrd="0" parTransId="{1A32EFB6-47DB-4532-8AAA-B3DA71E06198}" sibTransId="{4BA2A4C8-3223-48BF-BE0D-B6E7BF750BE3}"/>
    <dgm:cxn modelId="{FDB26B81-FE98-431D-85F8-CEBA4F357244}" type="presOf" srcId="{A6F497FC-843E-4668-881C-61E90B778E6B}" destId="{7D634447-04AD-47CD-AAC8-25CE2D0571CE}" srcOrd="0" destOrd="0" presId="urn:microsoft.com/office/officeart/2005/8/layout/orgChart1"/>
    <dgm:cxn modelId="{2D1F5719-5CF2-4F32-905B-11F5556E45B3}" type="presOf" srcId="{A11A30F3-ED1C-4203-A03A-91C0AB17C0E9}" destId="{8CB92C02-3368-440A-AE5B-DB8BF711A724}" srcOrd="0" destOrd="0" presId="urn:microsoft.com/office/officeart/2005/8/layout/orgChart1"/>
    <dgm:cxn modelId="{5538E255-15C8-407B-BDA0-C83939160B0B}" type="presOf" srcId="{47C8D887-15D2-465E-B2E1-95CD92CD728B}" destId="{8E76C68A-C0D2-4F15-ABED-0DD209E13477}" srcOrd="0" destOrd="0" presId="urn:microsoft.com/office/officeart/2005/8/layout/orgChart1"/>
    <dgm:cxn modelId="{BB822106-46BA-4EEF-BF15-27710744BEC3}" type="presOf" srcId="{B9004E8C-1B67-492F-A984-98AB12207295}" destId="{400C1B01-60F8-437C-9B36-F887EAE305BF}" srcOrd="1" destOrd="0" presId="urn:microsoft.com/office/officeart/2005/8/layout/orgChart1"/>
    <dgm:cxn modelId="{CA7EA4CA-403F-424E-B3BD-086C08D316A9}" type="presOf" srcId="{7C8E1664-5847-4487-99C5-DED21F94A909}" destId="{1B722840-82FF-4A1F-8067-2D524839ADBF}" srcOrd="1" destOrd="0" presId="urn:microsoft.com/office/officeart/2005/8/layout/orgChart1"/>
    <dgm:cxn modelId="{1210CD12-9040-4A00-B9A7-30EDF76A1C29}" srcId="{27F54547-7A57-44ED-937D-FE11D6313F00}" destId="{8A66576E-FD64-4DF3-8B4F-97D3DEA997F3}" srcOrd="1" destOrd="0" parTransId="{6CAC88D5-055E-4FCB-AF76-CCF38555C8FF}" sibTransId="{6076AAAE-D661-416A-BBA6-30480CD4A357}"/>
    <dgm:cxn modelId="{46639977-1C93-49C2-9D44-5AC0E30B7A08}" srcId="{EA0CF54A-B61A-4A40-A6A6-41DEB1557091}" destId="{7E8FAE19-F80C-4336-B15B-FCB88B303436}" srcOrd="0" destOrd="0" parTransId="{C1055413-1E95-40B6-9B6D-4C79DFF1A4C0}" sibTransId="{43BE764B-9477-46B5-94F6-686A3263F177}"/>
    <dgm:cxn modelId="{F2F41E5F-73D0-43A6-81D3-0DE3698ADF66}" type="presOf" srcId="{A280018E-848F-4F06-A2F4-A65D91E0DDF8}" destId="{D300E8D8-A6CC-467D-ACEB-E910F67A715C}" srcOrd="0" destOrd="0" presId="urn:microsoft.com/office/officeart/2005/8/layout/orgChart1"/>
    <dgm:cxn modelId="{45A4DFD9-9D05-46A7-95D5-C58059A3847B}" type="presOf" srcId="{8A66576E-FD64-4DF3-8B4F-97D3DEA997F3}" destId="{ACBBCC4A-6524-4E36-92D6-93581C663DEB}" srcOrd="1" destOrd="0" presId="urn:microsoft.com/office/officeart/2005/8/layout/orgChart1"/>
    <dgm:cxn modelId="{765CAE52-9D59-4441-B4B0-F4E72C6D0612}" type="presOf" srcId="{C1055413-1E95-40B6-9B6D-4C79DFF1A4C0}" destId="{7A2BAFEB-3AFB-4287-A582-583FFD4EF6B2}" srcOrd="0" destOrd="0" presId="urn:microsoft.com/office/officeart/2005/8/layout/orgChart1"/>
    <dgm:cxn modelId="{EEC2C3C1-C331-40FE-866F-5A61682FBF04}" type="presOf" srcId="{7FA6E8A0-FE4E-4D61-8D79-5E4A3E5FA832}" destId="{4A3521A3-2392-4CCF-B3B4-62C7278BF560}" srcOrd="0" destOrd="0" presId="urn:microsoft.com/office/officeart/2005/8/layout/orgChart1"/>
    <dgm:cxn modelId="{A4905668-ADCF-4F98-BCAF-7894394B1E84}" srcId="{01A9922D-8F60-43BD-8649-17E20E5980AC}" destId="{27F54547-7A57-44ED-937D-FE11D6313F00}" srcOrd="0" destOrd="0" parTransId="{7FA6E8A0-FE4E-4D61-8D79-5E4A3E5FA832}" sibTransId="{E32D0D54-DE99-47A0-8933-949206C4219F}"/>
    <dgm:cxn modelId="{B9C72CC7-84B2-49CE-83C8-DEF645D4A5A4}" srcId="{FD9E0397-4A30-43D3-9A9C-2910B1F7D618}" destId="{839AC4E1-D49C-45E3-9271-8106A58CD893}" srcOrd="0" destOrd="0" parTransId="{937E0687-5DF5-4E1A-8FF8-3C22626753E1}" sibTransId="{43B3EE1D-23D0-4518-8BF7-304C977A0094}"/>
    <dgm:cxn modelId="{6C77ECC8-172B-4E1A-AD0F-F514AA8FF46A}" type="presOf" srcId="{9EB54535-F0A6-4E0F-9813-178DA4F9E21A}" destId="{0D84FF26-89C3-4EF1-97B7-049026FE2C5B}" srcOrd="1" destOrd="0" presId="urn:microsoft.com/office/officeart/2005/8/layout/orgChart1"/>
    <dgm:cxn modelId="{79A8E832-659C-4CF7-BA97-214B1CCA0021}" type="presOf" srcId="{9B4279A1-1C9A-424E-8350-E9C6696804FC}" destId="{4A0E3116-49BE-4B5B-8314-68B17B636B41}" srcOrd="0" destOrd="0" presId="urn:microsoft.com/office/officeart/2005/8/layout/orgChart1"/>
    <dgm:cxn modelId="{83FDAD4D-7E32-41F0-A6C7-B8EFE3A09155}" type="presOf" srcId="{FD9E0397-4A30-43D3-9A9C-2910B1F7D618}" destId="{A3699725-4B52-4A76-83C0-37431E83D70D}" srcOrd="1" destOrd="0" presId="urn:microsoft.com/office/officeart/2005/8/layout/orgChart1"/>
    <dgm:cxn modelId="{F33E2CF6-4F6D-40E9-A59A-6E6C6F143C12}" type="presOf" srcId="{E39A1299-CCFB-40F1-A99B-80CCFB0D23B0}" destId="{CA3A5614-C069-424D-86D3-6B7AA08FA128}" srcOrd="0" destOrd="0" presId="urn:microsoft.com/office/officeart/2005/8/layout/orgChart1"/>
    <dgm:cxn modelId="{D8238250-CDEB-4E7E-9322-08E97EE39BAB}" srcId="{01A9922D-8F60-43BD-8649-17E20E5980AC}" destId="{FD9E0397-4A30-43D3-9A9C-2910B1F7D618}" srcOrd="3" destOrd="0" parTransId="{3D8A9844-8F24-422A-9F62-D10F7D294D47}" sibTransId="{3E46410A-7B50-4103-9268-7E9A303DD493}"/>
    <dgm:cxn modelId="{352967CF-F78E-4A86-930B-2475DEBB4D95}" type="presOf" srcId="{EF40FA6F-3438-4AFF-97D1-1B78E6F860E0}" destId="{8F25E9D7-9EE5-4695-9BD3-00E5C37EF486}" srcOrd="1" destOrd="0" presId="urn:microsoft.com/office/officeart/2005/8/layout/orgChart1"/>
    <dgm:cxn modelId="{3D28976E-E10F-4C31-8B7C-92C2CCA21372}" type="presOf" srcId="{839AC4E1-D49C-45E3-9271-8106A58CD893}" destId="{CA0D3DEA-A000-4585-AFF3-402346AD4274}" srcOrd="0" destOrd="0" presId="urn:microsoft.com/office/officeart/2005/8/layout/orgChart1"/>
    <dgm:cxn modelId="{F994D29C-80D3-4E17-8101-95EFF7051EC6}" type="presOf" srcId="{7E8FAE19-F80C-4336-B15B-FCB88B303436}" destId="{03D44A9E-355C-43F1-94BC-5D202D6870DE}" srcOrd="0" destOrd="0" presId="urn:microsoft.com/office/officeart/2005/8/layout/orgChart1"/>
    <dgm:cxn modelId="{9189F358-E72E-4FF3-A9FD-873A148071CA}" type="presOf" srcId="{27F54547-7A57-44ED-937D-FE11D6313F00}" destId="{81CBA0C5-0783-49DE-B0D9-E9B7C91B34BC}" srcOrd="1" destOrd="0" presId="urn:microsoft.com/office/officeart/2005/8/layout/orgChart1"/>
    <dgm:cxn modelId="{0AE874BF-749E-427D-AB25-A9742F36A916}" type="presOf" srcId="{3D8A9844-8F24-422A-9F62-D10F7D294D47}" destId="{3EE998BF-A320-463D-9A96-0BAFBF982448}" srcOrd="0" destOrd="0" presId="urn:microsoft.com/office/officeart/2005/8/layout/orgChart1"/>
    <dgm:cxn modelId="{0A0ED278-4A0C-45F5-AA55-9A6ACBE9FADC}" type="presOf" srcId="{22264066-34BB-43E3-8442-7CE26352BD9D}" destId="{9543EEF7-2226-4395-9147-FFEE9CE40C96}" srcOrd="1" destOrd="0" presId="urn:microsoft.com/office/officeart/2005/8/layout/orgChart1"/>
    <dgm:cxn modelId="{E853A717-F523-4AC8-BD57-48ECC67A7625}" srcId="{A6F497FC-843E-4668-881C-61E90B778E6B}" destId="{F269C558-C565-4683-9D54-B8546F8E052F}" srcOrd="0" destOrd="0" parTransId="{A280018E-848F-4F06-A2F4-A65D91E0DDF8}" sibTransId="{0AE5B1AB-E8D2-426F-9C28-4EA2AA94BAC8}"/>
    <dgm:cxn modelId="{5C4F535D-1698-4C24-83D2-36FD7BC0441F}" srcId="{A6F497FC-843E-4668-881C-61E90B778E6B}" destId="{7C8E1664-5847-4487-99C5-DED21F94A909}" srcOrd="1" destOrd="0" parTransId="{47C8D887-15D2-465E-B2E1-95CD92CD728B}" sibTransId="{89419435-D015-4027-B48A-F9CFFF9EB991}"/>
    <dgm:cxn modelId="{DA5D45D3-85CA-4E88-A591-904355A381A4}" type="presOf" srcId="{B9004E8C-1B67-492F-A984-98AB12207295}" destId="{031E586B-D4E7-413E-83CA-807A7EE638C4}" srcOrd="0" destOrd="0" presId="urn:microsoft.com/office/officeart/2005/8/layout/orgChart1"/>
    <dgm:cxn modelId="{64298B77-1585-4582-9214-7B00A5B4DAD7}" type="presOf" srcId="{E4835B76-5A7E-4E65-B57D-5B5257DEB8E3}" destId="{E81DD501-66F7-44E5-9604-ED8C5E2536F1}" srcOrd="0" destOrd="0" presId="urn:microsoft.com/office/officeart/2005/8/layout/orgChart1"/>
    <dgm:cxn modelId="{053E4AF5-DEE0-49E4-9402-EF0D18B86376}" type="presOf" srcId="{7C8E1664-5847-4487-99C5-DED21F94A909}" destId="{D2E5B288-C735-4C90-9D76-55FAD332C336}" srcOrd="0" destOrd="0" presId="urn:microsoft.com/office/officeart/2005/8/layout/orgChart1"/>
    <dgm:cxn modelId="{3CBA8E1A-5340-48C3-8832-58DA47C1CC90}" srcId="{FD9E0397-4A30-43D3-9A9C-2910B1F7D618}" destId="{E4835B76-5A7E-4E65-B57D-5B5257DEB8E3}" srcOrd="1" destOrd="0" parTransId="{E2FE7757-C668-43C4-BB17-22286CDC35CC}" sibTransId="{C5FAE982-F666-4B42-A32F-9776D0B8713D}"/>
    <dgm:cxn modelId="{EB94D1F7-F5A5-434C-8F13-DBC6C806925C}" type="presOf" srcId="{E2FE7757-C668-43C4-BB17-22286CDC35CC}" destId="{7BE9EF52-7CEA-4609-8931-A7FF3B434900}" srcOrd="0" destOrd="0" presId="urn:microsoft.com/office/officeart/2005/8/layout/orgChart1"/>
    <dgm:cxn modelId="{9B8EE597-8755-49D0-BDEC-EB75BA2F9023}" type="presOf" srcId="{CA691748-25F5-4FFB-9B4C-C1CBFC107452}" destId="{8E5EFB39-94BE-44D0-A26A-7A0E276004B5}" srcOrd="0" destOrd="0" presId="urn:microsoft.com/office/officeart/2005/8/layout/orgChart1"/>
    <dgm:cxn modelId="{CB43ADCB-A0AA-4063-A3A3-67E913787EF3}" type="presOf" srcId="{A11A30F3-ED1C-4203-A03A-91C0AB17C0E9}" destId="{CEAA6CFA-96B2-4457-B1D6-CB5468DA4A2E}" srcOrd="1" destOrd="0" presId="urn:microsoft.com/office/officeart/2005/8/layout/orgChart1"/>
    <dgm:cxn modelId="{27BCBE7F-8564-43F9-A84E-BA9FD9682418}" srcId="{01A9922D-8F60-43BD-8649-17E20E5980AC}" destId="{A6F497FC-843E-4668-881C-61E90B778E6B}" srcOrd="2" destOrd="0" parTransId="{1282DF6B-4EB0-4EB4-8966-7D42A5362A5A}" sibTransId="{B967C8D9-D52E-4993-BEE3-DE6D85CBCCEA}"/>
    <dgm:cxn modelId="{31158E9E-9F3E-4DAB-88D7-578E6F5526F8}" srcId="{EA0CF54A-B61A-4A40-A6A6-41DEB1557091}" destId="{A11A30F3-ED1C-4203-A03A-91C0AB17C0E9}" srcOrd="2" destOrd="0" parTransId="{A691D91F-C0D2-4EC8-80FD-C035F6B19871}" sibTransId="{8EA942C2-CE49-46BF-AAE6-CCF33284396A}"/>
    <dgm:cxn modelId="{12E7BCF8-7B6D-4CAF-8A24-36473AE813F0}" type="presOf" srcId="{27F54547-7A57-44ED-937D-FE11D6313F00}" destId="{9972AF88-F1B2-4492-A413-688C2282C8A9}" srcOrd="0" destOrd="0" presId="urn:microsoft.com/office/officeart/2005/8/layout/orgChart1"/>
    <dgm:cxn modelId="{BF9A3C9E-6A2D-4C90-B824-EDA789B83C73}" type="presOf" srcId="{77526CFC-941E-4593-B076-424782D5F780}" destId="{714B48F9-6E21-498E-B7F6-0C721D9D330B}" srcOrd="0" destOrd="0" presId="urn:microsoft.com/office/officeart/2005/8/layout/orgChart1"/>
    <dgm:cxn modelId="{27D89BED-188C-4E87-ABDD-A3E957CE395C}" type="presOf" srcId="{0DC16156-9841-48BA-AC57-90A5A2B23828}" destId="{6B21F94C-44E7-45A9-AAB3-A26D8D754B7A}" srcOrd="0" destOrd="0" presId="urn:microsoft.com/office/officeart/2005/8/layout/orgChart1"/>
    <dgm:cxn modelId="{5AE37A65-FEDE-4EE1-BAC2-E71A976B922E}" type="presOf" srcId="{8A66576E-FD64-4DF3-8B4F-97D3DEA997F3}" destId="{03ED6C12-9EFE-4043-87DB-F6ED8ECDD97D}" srcOrd="0" destOrd="0" presId="urn:microsoft.com/office/officeart/2005/8/layout/orgChart1"/>
    <dgm:cxn modelId="{065A82F9-C130-482E-9D56-AF7206F0E452}" type="presOf" srcId="{7E8FAE19-F80C-4336-B15B-FCB88B303436}" destId="{BD236893-5683-49AE-9F14-0F91E4273C27}" srcOrd="1" destOrd="0" presId="urn:microsoft.com/office/officeart/2005/8/layout/orgChart1"/>
    <dgm:cxn modelId="{DEB7D767-3A28-4211-87DD-7FBC5863A3B3}" type="presOf" srcId="{EA0CF54A-B61A-4A40-A6A6-41DEB1557091}" destId="{9FDDE971-C1A5-4BE5-A5AF-9CEE4F029DF7}" srcOrd="1" destOrd="0" presId="urn:microsoft.com/office/officeart/2005/8/layout/orgChart1"/>
    <dgm:cxn modelId="{CBB5899D-4864-422A-B6A0-56939EEF18F2}" type="presOf" srcId="{E4835B76-5A7E-4E65-B57D-5B5257DEB8E3}" destId="{A3A7CC95-8165-43B6-B61E-F81E847B15F6}" srcOrd="1" destOrd="0" presId="urn:microsoft.com/office/officeart/2005/8/layout/orgChart1"/>
    <dgm:cxn modelId="{BFD684FC-6131-47CD-991A-77F5C5D129A5}" type="presOf" srcId="{1282DF6B-4EB0-4EB4-8966-7D42A5362A5A}" destId="{5892FDF4-7AE2-4558-AEF8-9932B1AC49DE}" srcOrd="0" destOrd="0" presId="urn:microsoft.com/office/officeart/2005/8/layout/orgChart1"/>
    <dgm:cxn modelId="{5D668F57-ECA5-4EE8-A130-9C23BF810C42}" type="presOf" srcId="{937E0687-5DF5-4E1A-8FF8-3C22626753E1}" destId="{4C4B67DA-07CE-4FE1-BCEE-9979AE31C9D6}" srcOrd="0" destOrd="0" presId="urn:microsoft.com/office/officeart/2005/8/layout/orgChart1"/>
    <dgm:cxn modelId="{7AD0DA33-C18D-47D2-9CA2-BAF063F41FB9}" type="presOf" srcId="{F269C558-C565-4683-9D54-B8546F8E052F}" destId="{6F706F6C-0A76-419C-9397-826D88D9B93A}" srcOrd="1" destOrd="0" presId="urn:microsoft.com/office/officeart/2005/8/layout/orgChart1"/>
    <dgm:cxn modelId="{D40985C8-025F-4A0D-8F20-7B89875F06F4}" type="presOf" srcId="{01A9922D-8F60-43BD-8649-17E20E5980AC}" destId="{CB6FDDF8-053A-415D-9EAC-07460414B4FA}" srcOrd="1" destOrd="0" presId="urn:microsoft.com/office/officeart/2005/8/layout/orgChart1"/>
    <dgm:cxn modelId="{19835842-CC56-420F-8CED-78F3E2D7DAE2}" type="presOf" srcId="{1A32EFB6-47DB-4532-8AAA-B3DA71E06198}" destId="{23BFAD5E-2D48-494E-B790-BA927E743EBF}" srcOrd="0" destOrd="0" presId="urn:microsoft.com/office/officeart/2005/8/layout/orgChart1"/>
    <dgm:cxn modelId="{7A0C5359-CFF3-4B77-94C4-B12D9733C572}" srcId="{01A9922D-8F60-43BD-8649-17E20E5980AC}" destId="{EA0CF54A-B61A-4A40-A6A6-41DEB1557091}" srcOrd="1" destOrd="0" parTransId="{CCFFB597-826D-4EB9-B54F-CF5CBE84B190}" sibTransId="{4FBAAD5E-B4C9-4E51-9BC7-59FCF520B588}"/>
    <dgm:cxn modelId="{8A055323-1F44-40E7-BA69-61176821DE74}" srcId="{27F54547-7A57-44ED-937D-FE11D6313F00}" destId="{B9004E8C-1B67-492F-A984-98AB12207295}" srcOrd="2" destOrd="0" parTransId="{E39A1299-CCFB-40F1-A99B-80CCFB0D23B0}" sibTransId="{ACB3215C-0766-4D2C-8BE8-1C7FFFEE62D9}"/>
    <dgm:cxn modelId="{50E2697C-0A74-4548-B610-837EB92F820F}" type="presOf" srcId="{4D505BCD-F84E-4488-BA0A-903DBB169D87}" destId="{283917E3-522E-45BF-B6E4-8A06A33D115D}" srcOrd="0" destOrd="0" presId="urn:microsoft.com/office/officeart/2005/8/layout/orgChart1"/>
    <dgm:cxn modelId="{A5BD5B4F-B21F-400C-B7E9-A8DA184155FA}" type="presOf" srcId="{839AC4E1-D49C-45E3-9271-8106A58CD893}" destId="{80F48585-C1FB-417B-9101-0ECAFBD12C6F}" srcOrd="1" destOrd="0" presId="urn:microsoft.com/office/officeart/2005/8/layout/orgChart1"/>
    <dgm:cxn modelId="{27887D05-EE94-486E-A8D9-A2D3F59BABC8}" type="presParOf" srcId="{8E5EFB39-94BE-44D0-A26A-7A0E276004B5}" destId="{369E4461-11C7-4F38-ADF0-9219F22608DD}" srcOrd="0" destOrd="0" presId="urn:microsoft.com/office/officeart/2005/8/layout/orgChart1"/>
    <dgm:cxn modelId="{A00864F4-3C86-42FD-AB3F-A805E6883D93}" type="presParOf" srcId="{369E4461-11C7-4F38-ADF0-9219F22608DD}" destId="{CADB35EE-8E16-4C41-9C91-56E067DF3516}" srcOrd="0" destOrd="0" presId="urn:microsoft.com/office/officeart/2005/8/layout/orgChart1"/>
    <dgm:cxn modelId="{0772801C-DE05-42B0-9FFA-EE3A72E3A619}" type="presParOf" srcId="{CADB35EE-8E16-4C41-9C91-56E067DF3516}" destId="{5A2DC7B3-5E35-4D29-A22F-A4156856DDCF}" srcOrd="0" destOrd="0" presId="urn:microsoft.com/office/officeart/2005/8/layout/orgChart1"/>
    <dgm:cxn modelId="{F6FF96E9-EB73-489F-BAF1-398B0712A2AE}" type="presParOf" srcId="{CADB35EE-8E16-4C41-9C91-56E067DF3516}" destId="{CB6FDDF8-053A-415D-9EAC-07460414B4FA}" srcOrd="1" destOrd="0" presId="urn:microsoft.com/office/officeart/2005/8/layout/orgChart1"/>
    <dgm:cxn modelId="{DE2B94A2-F79F-44EF-89BE-FB701681B168}" type="presParOf" srcId="{369E4461-11C7-4F38-ADF0-9219F22608DD}" destId="{9C534524-7D50-409B-84A4-3491878E9B78}" srcOrd="1" destOrd="0" presId="urn:microsoft.com/office/officeart/2005/8/layout/orgChart1"/>
    <dgm:cxn modelId="{BC333C90-B765-4BD4-A9F3-58C071E38C96}" type="presParOf" srcId="{9C534524-7D50-409B-84A4-3491878E9B78}" destId="{4A3521A3-2392-4CCF-B3B4-62C7278BF560}" srcOrd="0" destOrd="0" presId="urn:microsoft.com/office/officeart/2005/8/layout/orgChart1"/>
    <dgm:cxn modelId="{DD6F748D-D746-47F5-AE4A-1D463A6DB304}" type="presParOf" srcId="{9C534524-7D50-409B-84A4-3491878E9B78}" destId="{1640EFC3-45EA-4B74-8D4C-0292983C22B2}" srcOrd="1" destOrd="0" presId="urn:microsoft.com/office/officeart/2005/8/layout/orgChart1"/>
    <dgm:cxn modelId="{55B2C3C3-9252-4BC3-8D1E-75BC1EA38743}" type="presParOf" srcId="{1640EFC3-45EA-4B74-8D4C-0292983C22B2}" destId="{D75F5E7E-27C2-4BCC-9AE5-861A3B4F9900}" srcOrd="0" destOrd="0" presId="urn:microsoft.com/office/officeart/2005/8/layout/orgChart1"/>
    <dgm:cxn modelId="{505D3C32-3FC5-4C27-8E1B-2413754CB80D}" type="presParOf" srcId="{D75F5E7E-27C2-4BCC-9AE5-861A3B4F9900}" destId="{9972AF88-F1B2-4492-A413-688C2282C8A9}" srcOrd="0" destOrd="0" presId="urn:microsoft.com/office/officeart/2005/8/layout/orgChart1"/>
    <dgm:cxn modelId="{400F778C-A936-43C5-B8E3-93719724120B}" type="presParOf" srcId="{D75F5E7E-27C2-4BCC-9AE5-861A3B4F9900}" destId="{81CBA0C5-0783-49DE-B0D9-E9B7C91B34BC}" srcOrd="1" destOrd="0" presId="urn:microsoft.com/office/officeart/2005/8/layout/orgChart1"/>
    <dgm:cxn modelId="{9A6131BE-A467-4E94-AD64-6B591BFDDE1A}" type="presParOf" srcId="{1640EFC3-45EA-4B74-8D4C-0292983C22B2}" destId="{36076496-DA07-47D2-9A92-11D666F27D6C}" srcOrd="1" destOrd="0" presId="urn:microsoft.com/office/officeart/2005/8/layout/orgChart1"/>
    <dgm:cxn modelId="{50FB55D1-9053-4ED4-A88C-AF9B9A15E357}" type="presParOf" srcId="{36076496-DA07-47D2-9A92-11D666F27D6C}" destId="{6B21F94C-44E7-45A9-AAB3-A26D8D754B7A}" srcOrd="0" destOrd="0" presId="urn:microsoft.com/office/officeart/2005/8/layout/orgChart1"/>
    <dgm:cxn modelId="{BAF67EDF-7286-4925-B534-607BE7F14029}" type="presParOf" srcId="{36076496-DA07-47D2-9A92-11D666F27D6C}" destId="{65E8EF30-3E15-441B-91D5-5F81E97A804B}" srcOrd="1" destOrd="0" presId="urn:microsoft.com/office/officeart/2005/8/layout/orgChart1"/>
    <dgm:cxn modelId="{882E5404-9392-4A65-B79C-72DC93704DBD}" type="presParOf" srcId="{65E8EF30-3E15-441B-91D5-5F81E97A804B}" destId="{3762CEF7-3C3A-4D43-8CBE-8514CCE27B84}" srcOrd="0" destOrd="0" presId="urn:microsoft.com/office/officeart/2005/8/layout/orgChart1"/>
    <dgm:cxn modelId="{B1ECD27F-B020-49DD-8957-CFE12B2EB8D8}" type="presParOf" srcId="{3762CEF7-3C3A-4D43-8CBE-8514CCE27B84}" destId="{9DA834F1-2D72-487E-9409-ACD2E986EFC9}" srcOrd="0" destOrd="0" presId="urn:microsoft.com/office/officeart/2005/8/layout/orgChart1"/>
    <dgm:cxn modelId="{50CBA621-AE76-4D7F-8AB8-7FC2F23D5F8D}" type="presParOf" srcId="{3762CEF7-3C3A-4D43-8CBE-8514CCE27B84}" destId="{9543EEF7-2226-4395-9147-FFEE9CE40C96}" srcOrd="1" destOrd="0" presId="urn:microsoft.com/office/officeart/2005/8/layout/orgChart1"/>
    <dgm:cxn modelId="{29142B02-0629-42E3-A646-BB4C4DDA78F2}" type="presParOf" srcId="{65E8EF30-3E15-441B-91D5-5F81E97A804B}" destId="{C42F527E-A733-42A1-AB01-A53335C2D6AF}" srcOrd="1" destOrd="0" presId="urn:microsoft.com/office/officeart/2005/8/layout/orgChart1"/>
    <dgm:cxn modelId="{8082CCB8-FA0C-4F5E-B313-BF50A7F3686A}" type="presParOf" srcId="{65E8EF30-3E15-441B-91D5-5F81E97A804B}" destId="{7C5CCFAC-6BA6-44DE-ABBD-9A90F967AA45}" srcOrd="2" destOrd="0" presId="urn:microsoft.com/office/officeart/2005/8/layout/orgChart1"/>
    <dgm:cxn modelId="{13FD39DF-64ED-4FE1-84D4-D09FDE0B04E2}" type="presParOf" srcId="{36076496-DA07-47D2-9A92-11D666F27D6C}" destId="{45904235-8225-45FC-B424-4F96B89F0659}" srcOrd="2" destOrd="0" presId="urn:microsoft.com/office/officeart/2005/8/layout/orgChart1"/>
    <dgm:cxn modelId="{92AA6E79-32B6-4E4C-AE23-94DC98FA612C}" type="presParOf" srcId="{36076496-DA07-47D2-9A92-11D666F27D6C}" destId="{547F5DF2-F1E6-4D86-AADA-44F9A01C0CDA}" srcOrd="3" destOrd="0" presId="urn:microsoft.com/office/officeart/2005/8/layout/orgChart1"/>
    <dgm:cxn modelId="{9C2119D0-F8AB-4DCE-864E-E3255CDADCE9}" type="presParOf" srcId="{547F5DF2-F1E6-4D86-AADA-44F9A01C0CDA}" destId="{8091AD16-D398-4050-A6A9-270CE17B203B}" srcOrd="0" destOrd="0" presId="urn:microsoft.com/office/officeart/2005/8/layout/orgChart1"/>
    <dgm:cxn modelId="{E051CD48-CAF4-40B6-8442-2914D1634150}" type="presParOf" srcId="{8091AD16-D398-4050-A6A9-270CE17B203B}" destId="{03ED6C12-9EFE-4043-87DB-F6ED8ECDD97D}" srcOrd="0" destOrd="0" presId="urn:microsoft.com/office/officeart/2005/8/layout/orgChart1"/>
    <dgm:cxn modelId="{6ABD005A-8227-42CB-A1BA-62A468EA5851}" type="presParOf" srcId="{8091AD16-D398-4050-A6A9-270CE17B203B}" destId="{ACBBCC4A-6524-4E36-92D6-93581C663DEB}" srcOrd="1" destOrd="0" presId="urn:microsoft.com/office/officeart/2005/8/layout/orgChart1"/>
    <dgm:cxn modelId="{9B063A77-2D72-4A0D-995D-4631DD7054CB}" type="presParOf" srcId="{547F5DF2-F1E6-4D86-AADA-44F9A01C0CDA}" destId="{32ECB68F-D70D-4B4B-9B74-C7588E8B6E72}" srcOrd="1" destOrd="0" presId="urn:microsoft.com/office/officeart/2005/8/layout/orgChart1"/>
    <dgm:cxn modelId="{7D4F05CD-B3F2-4594-9277-61CABF494F8A}" type="presParOf" srcId="{547F5DF2-F1E6-4D86-AADA-44F9A01C0CDA}" destId="{0B0EE4CD-14D6-4F4D-ACB8-3EB6F4B5E3E0}" srcOrd="2" destOrd="0" presId="urn:microsoft.com/office/officeart/2005/8/layout/orgChart1"/>
    <dgm:cxn modelId="{0B8EE808-E252-4B99-94F5-E08DA35A4477}" type="presParOf" srcId="{36076496-DA07-47D2-9A92-11D666F27D6C}" destId="{CA3A5614-C069-424D-86D3-6B7AA08FA128}" srcOrd="4" destOrd="0" presId="urn:microsoft.com/office/officeart/2005/8/layout/orgChart1"/>
    <dgm:cxn modelId="{17E1C449-1F77-46BC-82CA-6F3C846FF3BB}" type="presParOf" srcId="{36076496-DA07-47D2-9A92-11D666F27D6C}" destId="{16E5F57E-6305-4DFF-90A6-0CA173BD61BD}" srcOrd="5" destOrd="0" presId="urn:microsoft.com/office/officeart/2005/8/layout/orgChart1"/>
    <dgm:cxn modelId="{E02FE81A-9D91-4386-896D-4650097796B0}" type="presParOf" srcId="{16E5F57E-6305-4DFF-90A6-0CA173BD61BD}" destId="{2DA35A8F-1C79-45F9-9FC9-E153B3131A3F}" srcOrd="0" destOrd="0" presId="urn:microsoft.com/office/officeart/2005/8/layout/orgChart1"/>
    <dgm:cxn modelId="{0A972F5A-3E3B-41A4-B4B2-89688F7C6CD1}" type="presParOf" srcId="{2DA35A8F-1C79-45F9-9FC9-E153B3131A3F}" destId="{031E586B-D4E7-413E-83CA-807A7EE638C4}" srcOrd="0" destOrd="0" presId="urn:microsoft.com/office/officeart/2005/8/layout/orgChart1"/>
    <dgm:cxn modelId="{F94D71D8-96E7-41C5-AD8C-19112C1B7956}" type="presParOf" srcId="{2DA35A8F-1C79-45F9-9FC9-E153B3131A3F}" destId="{400C1B01-60F8-437C-9B36-F887EAE305BF}" srcOrd="1" destOrd="0" presId="urn:microsoft.com/office/officeart/2005/8/layout/orgChart1"/>
    <dgm:cxn modelId="{5F481051-0E9A-41A4-97BE-0E5B965820BB}" type="presParOf" srcId="{16E5F57E-6305-4DFF-90A6-0CA173BD61BD}" destId="{217426F1-412F-422D-B1FB-45F32013088D}" srcOrd="1" destOrd="0" presId="urn:microsoft.com/office/officeart/2005/8/layout/orgChart1"/>
    <dgm:cxn modelId="{D7BCAB24-810C-4D00-85A5-F021C3F8C3F9}" type="presParOf" srcId="{16E5F57E-6305-4DFF-90A6-0CA173BD61BD}" destId="{703C8B2E-EFA3-4309-A04F-2EBE2481584B}" srcOrd="2" destOrd="0" presId="urn:microsoft.com/office/officeart/2005/8/layout/orgChart1"/>
    <dgm:cxn modelId="{CF910ACB-B56D-4D24-A680-A437982AB23F}" type="presParOf" srcId="{1640EFC3-45EA-4B74-8D4C-0292983C22B2}" destId="{66286333-24F1-4F34-B9CB-B0AD437EC304}" srcOrd="2" destOrd="0" presId="urn:microsoft.com/office/officeart/2005/8/layout/orgChart1"/>
    <dgm:cxn modelId="{66106ED7-13DF-47AA-9CD9-75A5ECEC263A}" type="presParOf" srcId="{9C534524-7D50-409B-84A4-3491878E9B78}" destId="{B5B6E028-FDF4-432A-AA2E-ECFE33BDCF58}" srcOrd="2" destOrd="0" presId="urn:microsoft.com/office/officeart/2005/8/layout/orgChart1"/>
    <dgm:cxn modelId="{77F9E1D5-6852-4C15-891C-32FA6462056B}" type="presParOf" srcId="{9C534524-7D50-409B-84A4-3491878E9B78}" destId="{0ED85E2F-BFDE-4258-8D6E-E1A320D6006C}" srcOrd="3" destOrd="0" presId="urn:microsoft.com/office/officeart/2005/8/layout/orgChart1"/>
    <dgm:cxn modelId="{04C5F971-AB67-4D7D-AE60-3247530EDDE8}" type="presParOf" srcId="{0ED85E2F-BFDE-4258-8D6E-E1A320D6006C}" destId="{20BFFDC1-74A7-46DB-BE0F-21889F461040}" srcOrd="0" destOrd="0" presId="urn:microsoft.com/office/officeart/2005/8/layout/orgChart1"/>
    <dgm:cxn modelId="{656ECF7E-1827-4005-85ED-220A7B0EC7CD}" type="presParOf" srcId="{20BFFDC1-74A7-46DB-BE0F-21889F461040}" destId="{0E770931-39F2-4831-A7C3-72B9D1B43477}" srcOrd="0" destOrd="0" presId="urn:microsoft.com/office/officeart/2005/8/layout/orgChart1"/>
    <dgm:cxn modelId="{26EC2585-3E0B-4C37-B577-751E2C4F4096}" type="presParOf" srcId="{20BFFDC1-74A7-46DB-BE0F-21889F461040}" destId="{9FDDE971-C1A5-4BE5-A5AF-9CEE4F029DF7}" srcOrd="1" destOrd="0" presId="urn:microsoft.com/office/officeart/2005/8/layout/orgChart1"/>
    <dgm:cxn modelId="{38BBB9A2-21D4-41CB-9724-CCBB36C23985}" type="presParOf" srcId="{0ED85E2F-BFDE-4258-8D6E-E1A320D6006C}" destId="{703F9313-4EB5-4886-85A4-1C57481EDB11}" srcOrd="1" destOrd="0" presId="urn:microsoft.com/office/officeart/2005/8/layout/orgChart1"/>
    <dgm:cxn modelId="{5C0E7180-11FA-4231-BE5D-3556C91781E7}" type="presParOf" srcId="{703F9313-4EB5-4886-85A4-1C57481EDB11}" destId="{7A2BAFEB-3AFB-4287-A582-583FFD4EF6B2}" srcOrd="0" destOrd="0" presId="urn:microsoft.com/office/officeart/2005/8/layout/orgChart1"/>
    <dgm:cxn modelId="{253D43F3-61DC-429D-9454-C0D3814BB340}" type="presParOf" srcId="{703F9313-4EB5-4886-85A4-1C57481EDB11}" destId="{C526F11D-8A42-471D-9C8D-3DD8B6B24284}" srcOrd="1" destOrd="0" presId="urn:microsoft.com/office/officeart/2005/8/layout/orgChart1"/>
    <dgm:cxn modelId="{E325B856-213C-48C6-9974-3C5317BD70A8}" type="presParOf" srcId="{C526F11D-8A42-471D-9C8D-3DD8B6B24284}" destId="{FF51FC7C-D052-4098-BA46-1E5AE7600293}" srcOrd="0" destOrd="0" presId="urn:microsoft.com/office/officeart/2005/8/layout/orgChart1"/>
    <dgm:cxn modelId="{E824EE38-FB6F-48BE-8DE1-3283225D64A1}" type="presParOf" srcId="{FF51FC7C-D052-4098-BA46-1E5AE7600293}" destId="{03D44A9E-355C-43F1-94BC-5D202D6870DE}" srcOrd="0" destOrd="0" presId="urn:microsoft.com/office/officeart/2005/8/layout/orgChart1"/>
    <dgm:cxn modelId="{3FC0B156-DF35-4812-BF2A-88B574E37AE1}" type="presParOf" srcId="{FF51FC7C-D052-4098-BA46-1E5AE7600293}" destId="{BD236893-5683-49AE-9F14-0F91E4273C27}" srcOrd="1" destOrd="0" presId="urn:microsoft.com/office/officeart/2005/8/layout/orgChart1"/>
    <dgm:cxn modelId="{B8920513-2971-47F6-9E08-505BB2DC5893}" type="presParOf" srcId="{C526F11D-8A42-471D-9C8D-3DD8B6B24284}" destId="{21A2E97A-9CDD-45FF-A794-6A981556B7F5}" srcOrd="1" destOrd="0" presId="urn:microsoft.com/office/officeart/2005/8/layout/orgChart1"/>
    <dgm:cxn modelId="{7D9810A2-975B-4881-A17A-B61E5C69C72D}" type="presParOf" srcId="{C526F11D-8A42-471D-9C8D-3DD8B6B24284}" destId="{7415108E-3059-4926-9FBF-2D2B7458352B}" srcOrd="2" destOrd="0" presId="urn:microsoft.com/office/officeart/2005/8/layout/orgChart1"/>
    <dgm:cxn modelId="{4129F7AF-259B-450F-BA7F-28050C7AAB72}" type="presParOf" srcId="{703F9313-4EB5-4886-85A4-1C57481EDB11}" destId="{283917E3-522E-45BF-B6E4-8A06A33D115D}" srcOrd="2" destOrd="0" presId="urn:microsoft.com/office/officeart/2005/8/layout/orgChart1"/>
    <dgm:cxn modelId="{77299076-0053-47CB-A9B2-28F952EC3B39}" type="presParOf" srcId="{703F9313-4EB5-4886-85A4-1C57481EDB11}" destId="{5D3E09BA-62EC-4C28-A8D0-BD2E21B0A8F8}" srcOrd="3" destOrd="0" presId="urn:microsoft.com/office/officeart/2005/8/layout/orgChart1"/>
    <dgm:cxn modelId="{E45D4B93-642D-4880-8DA2-F37167C88D1D}" type="presParOf" srcId="{5D3E09BA-62EC-4C28-A8D0-BD2E21B0A8F8}" destId="{E94C15E9-6284-4157-AE05-12A27748D3DE}" srcOrd="0" destOrd="0" presId="urn:microsoft.com/office/officeart/2005/8/layout/orgChart1"/>
    <dgm:cxn modelId="{326CFAEA-267A-4EEA-857A-6C8869B7F7CA}" type="presParOf" srcId="{E94C15E9-6284-4157-AE05-12A27748D3DE}" destId="{544F31C4-CC64-42D4-B919-33B509CAD566}" srcOrd="0" destOrd="0" presId="urn:microsoft.com/office/officeart/2005/8/layout/orgChart1"/>
    <dgm:cxn modelId="{FD78C5A8-DA67-45B9-B276-55D53EA18E7A}" type="presParOf" srcId="{E94C15E9-6284-4157-AE05-12A27748D3DE}" destId="{0D84FF26-89C3-4EF1-97B7-049026FE2C5B}" srcOrd="1" destOrd="0" presId="urn:microsoft.com/office/officeart/2005/8/layout/orgChart1"/>
    <dgm:cxn modelId="{67D7E29D-C6C3-482D-A2E8-54E5BBEC3EFD}" type="presParOf" srcId="{5D3E09BA-62EC-4C28-A8D0-BD2E21B0A8F8}" destId="{BB316993-78B4-41F3-A5B2-1C865882C1C0}" srcOrd="1" destOrd="0" presId="urn:microsoft.com/office/officeart/2005/8/layout/orgChart1"/>
    <dgm:cxn modelId="{4075417A-EB89-42A0-A156-A46A4A79575E}" type="presParOf" srcId="{5D3E09BA-62EC-4C28-A8D0-BD2E21B0A8F8}" destId="{095E18F4-C1FE-4364-8AE9-03561B753A16}" srcOrd="2" destOrd="0" presId="urn:microsoft.com/office/officeart/2005/8/layout/orgChart1"/>
    <dgm:cxn modelId="{E9C6355D-0980-45BB-BC72-4E6CE486854A}" type="presParOf" srcId="{703F9313-4EB5-4886-85A4-1C57481EDB11}" destId="{7E33A3F5-80EE-4864-9536-398B6320E338}" srcOrd="4" destOrd="0" presId="urn:microsoft.com/office/officeart/2005/8/layout/orgChart1"/>
    <dgm:cxn modelId="{60DC593A-4417-416F-93E9-378CFEF28667}" type="presParOf" srcId="{703F9313-4EB5-4886-85A4-1C57481EDB11}" destId="{5E960AD6-B277-41E3-831C-0F5A18E3E608}" srcOrd="5" destOrd="0" presId="urn:microsoft.com/office/officeart/2005/8/layout/orgChart1"/>
    <dgm:cxn modelId="{AC377962-FEB6-4951-BFF8-F5B4ECC96457}" type="presParOf" srcId="{5E960AD6-B277-41E3-831C-0F5A18E3E608}" destId="{5404467C-7068-41AA-AE0B-EF9FF9ECC0B3}" srcOrd="0" destOrd="0" presId="urn:microsoft.com/office/officeart/2005/8/layout/orgChart1"/>
    <dgm:cxn modelId="{664AEF40-908E-4EA4-A322-425715D28158}" type="presParOf" srcId="{5404467C-7068-41AA-AE0B-EF9FF9ECC0B3}" destId="{8CB92C02-3368-440A-AE5B-DB8BF711A724}" srcOrd="0" destOrd="0" presId="urn:microsoft.com/office/officeart/2005/8/layout/orgChart1"/>
    <dgm:cxn modelId="{C78A25BB-9120-417E-B82B-8EFF956AF10E}" type="presParOf" srcId="{5404467C-7068-41AA-AE0B-EF9FF9ECC0B3}" destId="{CEAA6CFA-96B2-4457-B1D6-CB5468DA4A2E}" srcOrd="1" destOrd="0" presId="urn:microsoft.com/office/officeart/2005/8/layout/orgChart1"/>
    <dgm:cxn modelId="{B3C52E30-829B-44F0-817C-9EB730DCE696}" type="presParOf" srcId="{5E960AD6-B277-41E3-831C-0F5A18E3E608}" destId="{C977F0D4-0948-4DE1-8538-708EDE673B66}" srcOrd="1" destOrd="0" presId="urn:microsoft.com/office/officeart/2005/8/layout/orgChart1"/>
    <dgm:cxn modelId="{7CE78DD7-1DF1-4564-93DB-D563FD544A92}" type="presParOf" srcId="{5E960AD6-B277-41E3-831C-0F5A18E3E608}" destId="{F5B463E0-C335-4010-A8B5-3E69AC4D6A03}" srcOrd="2" destOrd="0" presId="urn:microsoft.com/office/officeart/2005/8/layout/orgChart1"/>
    <dgm:cxn modelId="{B8FC9338-7DC8-4410-9199-F866BC201239}" type="presParOf" srcId="{0ED85E2F-BFDE-4258-8D6E-E1A320D6006C}" destId="{FBD63BD1-13E1-431C-BB0C-7092D8BC567F}" srcOrd="2" destOrd="0" presId="urn:microsoft.com/office/officeart/2005/8/layout/orgChart1"/>
    <dgm:cxn modelId="{7E966410-C774-47C4-B785-D330D6A052EA}" type="presParOf" srcId="{9C534524-7D50-409B-84A4-3491878E9B78}" destId="{5892FDF4-7AE2-4558-AEF8-9932B1AC49DE}" srcOrd="4" destOrd="0" presId="urn:microsoft.com/office/officeart/2005/8/layout/orgChart1"/>
    <dgm:cxn modelId="{6865D1DB-120E-4B97-AA4E-625645A052A2}" type="presParOf" srcId="{9C534524-7D50-409B-84A4-3491878E9B78}" destId="{FCD41A0A-0F0E-4170-981F-C3C35B4E4C07}" srcOrd="5" destOrd="0" presId="urn:microsoft.com/office/officeart/2005/8/layout/orgChart1"/>
    <dgm:cxn modelId="{A24A6393-C273-4327-97D0-A851549006FF}" type="presParOf" srcId="{FCD41A0A-0F0E-4170-981F-C3C35B4E4C07}" destId="{60FEE2D1-0734-45F9-ACC4-729B71082DD8}" srcOrd="0" destOrd="0" presId="urn:microsoft.com/office/officeart/2005/8/layout/orgChart1"/>
    <dgm:cxn modelId="{29B075C4-35CC-4F10-84E2-8467AA3C3C48}" type="presParOf" srcId="{60FEE2D1-0734-45F9-ACC4-729B71082DD8}" destId="{7D634447-04AD-47CD-AAC8-25CE2D0571CE}" srcOrd="0" destOrd="0" presId="urn:microsoft.com/office/officeart/2005/8/layout/orgChart1"/>
    <dgm:cxn modelId="{28ED689B-E929-4219-B90A-44336AFDC1C4}" type="presParOf" srcId="{60FEE2D1-0734-45F9-ACC4-729B71082DD8}" destId="{921AD510-A6FB-45A6-B401-EAC9A3777F97}" srcOrd="1" destOrd="0" presId="urn:microsoft.com/office/officeart/2005/8/layout/orgChart1"/>
    <dgm:cxn modelId="{1E2823A2-E7CA-4A21-B7A9-57DCEEB37BB5}" type="presParOf" srcId="{FCD41A0A-0F0E-4170-981F-C3C35B4E4C07}" destId="{7D640EB0-8145-446C-AD9A-1BCE83A7CDD9}" srcOrd="1" destOrd="0" presId="urn:microsoft.com/office/officeart/2005/8/layout/orgChart1"/>
    <dgm:cxn modelId="{0522259C-860B-445D-9152-478A9790715B}" type="presParOf" srcId="{7D640EB0-8145-446C-AD9A-1BCE83A7CDD9}" destId="{D300E8D8-A6CC-467D-ACEB-E910F67A715C}" srcOrd="0" destOrd="0" presId="urn:microsoft.com/office/officeart/2005/8/layout/orgChart1"/>
    <dgm:cxn modelId="{068BD2CE-2A47-4FDB-BF73-AC42D86B94E7}" type="presParOf" srcId="{7D640EB0-8145-446C-AD9A-1BCE83A7CDD9}" destId="{1EDB6A4A-5345-49F0-9DAF-348B899C45CC}" srcOrd="1" destOrd="0" presId="urn:microsoft.com/office/officeart/2005/8/layout/orgChart1"/>
    <dgm:cxn modelId="{39FF850D-A1D1-4C6E-8FCC-B43A3E27CB3B}" type="presParOf" srcId="{1EDB6A4A-5345-49F0-9DAF-348B899C45CC}" destId="{6CFAEEBA-C587-4AFC-8C40-2D41330D088E}" srcOrd="0" destOrd="0" presId="urn:microsoft.com/office/officeart/2005/8/layout/orgChart1"/>
    <dgm:cxn modelId="{2C84FC4B-BED1-4096-92A5-CE992B5E484A}" type="presParOf" srcId="{6CFAEEBA-C587-4AFC-8C40-2D41330D088E}" destId="{FA105EEE-6007-4BE4-A775-45A98C0F31C1}" srcOrd="0" destOrd="0" presId="urn:microsoft.com/office/officeart/2005/8/layout/orgChart1"/>
    <dgm:cxn modelId="{EA74861C-1754-46D1-ABAB-CA80B1EFFA3D}" type="presParOf" srcId="{6CFAEEBA-C587-4AFC-8C40-2D41330D088E}" destId="{6F706F6C-0A76-419C-9397-826D88D9B93A}" srcOrd="1" destOrd="0" presId="urn:microsoft.com/office/officeart/2005/8/layout/orgChart1"/>
    <dgm:cxn modelId="{A48B73C6-FD76-4F7B-B078-27848D4A05A0}" type="presParOf" srcId="{1EDB6A4A-5345-49F0-9DAF-348B899C45CC}" destId="{5BEFFAAD-F791-4F2E-8182-29B6513DFD29}" srcOrd="1" destOrd="0" presId="urn:microsoft.com/office/officeart/2005/8/layout/orgChart1"/>
    <dgm:cxn modelId="{1DFCEB80-3E55-4463-A5F8-88798DFE6116}" type="presParOf" srcId="{1EDB6A4A-5345-49F0-9DAF-348B899C45CC}" destId="{32A2C050-3D72-4B21-8352-A15AA8BDCC28}" srcOrd="2" destOrd="0" presId="urn:microsoft.com/office/officeart/2005/8/layout/orgChart1"/>
    <dgm:cxn modelId="{E10DC57D-D086-4C52-8A71-C04CD3E41FFD}" type="presParOf" srcId="{7D640EB0-8145-446C-AD9A-1BCE83A7CDD9}" destId="{8E76C68A-C0D2-4F15-ABED-0DD209E13477}" srcOrd="2" destOrd="0" presId="urn:microsoft.com/office/officeart/2005/8/layout/orgChart1"/>
    <dgm:cxn modelId="{9A4346D4-9B1D-44D1-970F-CC787B305C85}" type="presParOf" srcId="{7D640EB0-8145-446C-AD9A-1BCE83A7CDD9}" destId="{33188C72-B340-4F6B-8D9B-14A30120D3B2}" srcOrd="3" destOrd="0" presId="urn:microsoft.com/office/officeart/2005/8/layout/orgChart1"/>
    <dgm:cxn modelId="{83A4F6E0-D480-4014-8B33-3C29105CC371}" type="presParOf" srcId="{33188C72-B340-4F6B-8D9B-14A30120D3B2}" destId="{CCB2AED7-6FCE-466F-90AA-AFD37F16F98F}" srcOrd="0" destOrd="0" presId="urn:microsoft.com/office/officeart/2005/8/layout/orgChart1"/>
    <dgm:cxn modelId="{DB853932-F405-4E18-9C90-64B0FD2BCEE9}" type="presParOf" srcId="{CCB2AED7-6FCE-466F-90AA-AFD37F16F98F}" destId="{D2E5B288-C735-4C90-9D76-55FAD332C336}" srcOrd="0" destOrd="0" presId="urn:microsoft.com/office/officeart/2005/8/layout/orgChart1"/>
    <dgm:cxn modelId="{7CE966E3-12B1-4A47-9FCF-B718F43F6DF4}" type="presParOf" srcId="{CCB2AED7-6FCE-466F-90AA-AFD37F16F98F}" destId="{1B722840-82FF-4A1F-8067-2D524839ADBF}" srcOrd="1" destOrd="0" presId="urn:microsoft.com/office/officeart/2005/8/layout/orgChart1"/>
    <dgm:cxn modelId="{86495A64-D95E-4F46-8DA7-1D8D7C86152E}" type="presParOf" srcId="{33188C72-B340-4F6B-8D9B-14A30120D3B2}" destId="{40AF1ECE-17F4-49D3-B1AD-C91934D8E8B8}" srcOrd="1" destOrd="0" presId="urn:microsoft.com/office/officeart/2005/8/layout/orgChart1"/>
    <dgm:cxn modelId="{9F806C4E-3690-4754-A242-B33CCCB529D1}" type="presParOf" srcId="{33188C72-B340-4F6B-8D9B-14A30120D3B2}" destId="{2D4FA230-0143-4D62-A908-83920F432A6E}" srcOrd="2" destOrd="0" presId="urn:microsoft.com/office/officeart/2005/8/layout/orgChart1"/>
    <dgm:cxn modelId="{898EFBF6-02C8-4280-9813-62F6047220A8}" type="presParOf" srcId="{7D640EB0-8145-446C-AD9A-1BCE83A7CDD9}" destId="{4A0E3116-49BE-4B5B-8314-68B17B636B41}" srcOrd="4" destOrd="0" presId="urn:microsoft.com/office/officeart/2005/8/layout/orgChart1"/>
    <dgm:cxn modelId="{4BEE54C8-5A4C-4C67-8268-28D7A353C966}" type="presParOf" srcId="{7D640EB0-8145-446C-AD9A-1BCE83A7CDD9}" destId="{22F5EB65-9493-4D53-84BE-18E3AA235491}" srcOrd="5" destOrd="0" presId="urn:microsoft.com/office/officeart/2005/8/layout/orgChart1"/>
    <dgm:cxn modelId="{43A02ADE-1C1A-410A-B3E5-0FC4EFF43C28}" type="presParOf" srcId="{22F5EB65-9493-4D53-84BE-18E3AA235491}" destId="{D823A549-1B0A-4B3A-BF73-A02775D6FBC0}" srcOrd="0" destOrd="0" presId="urn:microsoft.com/office/officeart/2005/8/layout/orgChart1"/>
    <dgm:cxn modelId="{4E945B1B-B52C-469A-BFCC-F6A6C8E9A2B6}" type="presParOf" srcId="{D823A549-1B0A-4B3A-BF73-A02775D6FBC0}" destId="{714B48F9-6E21-498E-B7F6-0C721D9D330B}" srcOrd="0" destOrd="0" presId="urn:microsoft.com/office/officeart/2005/8/layout/orgChart1"/>
    <dgm:cxn modelId="{A266F7C7-AF04-46FC-9198-49C1E68D6F92}" type="presParOf" srcId="{D823A549-1B0A-4B3A-BF73-A02775D6FBC0}" destId="{131FEDD7-C607-4DEA-B542-BCAF0B5333CB}" srcOrd="1" destOrd="0" presId="urn:microsoft.com/office/officeart/2005/8/layout/orgChart1"/>
    <dgm:cxn modelId="{65C06B54-F1A7-4945-80AF-7744FCF78230}" type="presParOf" srcId="{22F5EB65-9493-4D53-84BE-18E3AA235491}" destId="{8859EE25-C9BF-43E5-A833-CC08BFE58628}" srcOrd="1" destOrd="0" presId="urn:microsoft.com/office/officeart/2005/8/layout/orgChart1"/>
    <dgm:cxn modelId="{A5CC66C8-679A-4B53-9EDD-703D0A5A21CF}" type="presParOf" srcId="{22F5EB65-9493-4D53-84BE-18E3AA235491}" destId="{46CF0BD9-A378-4542-AEA9-CE20B6069516}" srcOrd="2" destOrd="0" presId="urn:microsoft.com/office/officeart/2005/8/layout/orgChart1"/>
    <dgm:cxn modelId="{47ABBF5F-6D93-41E3-964F-410D30AD0EBF}" type="presParOf" srcId="{FCD41A0A-0F0E-4170-981F-C3C35B4E4C07}" destId="{8127C15F-FCBF-4DB9-92FC-E1E04EFC763A}" srcOrd="2" destOrd="0" presId="urn:microsoft.com/office/officeart/2005/8/layout/orgChart1"/>
    <dgm:cxn modelId="{7DC23518-AB7A-43F3-A53B-0657B377D029}" type="presParOf" srcId="{9C534524-7D50-409B-84A4-3491878E9B78}" destId="{3EE998BF-A320-463D-9A96-0BAFBF982448}" srcOrd="6" destOrd="0" presId="urn:microsoft.com/office/officeart/2005/8/layout/orgChart1"/>
    <dgm:cxn modelId="{ADD44FCD-3CA1-4B4B-89C4-4F7D012FCCED}" type="presParOf" srcId="{9C534524-7D50-409B-84A4-3491878E9B78}" destId="{0AE1B720-3132-467C-B9EA-457C5C1A025D}" srcOrd="7" destOrd="0" presId="urn:microsoft.com/office/officeart/2005/8/layout/orgChart1"/>
    <dgm:cxn modelId="{5FA5D64E-0E1B-4AEA-AAD4-DC533AED9F17}" type="presParOf" srcId="{0AE1B720-3132-467C-B9EA-457C5C1A025D}" destId="{92180367-0902-4F82-9FC5-5103BD61C893}" srcOrd="0" destOrd="0" presId="urn:microsoft.com/office/officeart/2005/8/layout/orgChart1"/>
    <dgm:cxn modelId="{C6B03D3F-C062-4FB9-BF9A-C074752C0324}" type="presParOf" srcId="{92180367-0902-4F82-9FC5-5103BD61C893}" destId="{22F51CD0-894D-4B7D-83EE-58FE2F0E1073}" srcOrd="0" destOrd="0" presId="urn:microsoft.com/office/officeart/2005/8/layout/orgChart1"/>
    <dgm:cxn modelId="{83BB3D7A-B59F-4D99-A4FE-C9162095FDB2}" type="presParOf" srcId="{92180367-0902-4F82-9FC5-5103BD61C893}" destId="{A3699725-4B52-4A76-83C0-37431E83D70D}" srcOrd="1" destOrd="0" presId="urn:microsoft.com/office/officeart/2005/8/layout/orgChart1"/>
    <dgm:cxn modelId="{5D6BC8FD-BBEB-4A68-96A1-C4191249399D}" type="presParOf" srcId="{0AE1B720-3132-467C-B9EA-457C5C1A025D}" destId="{50DA1CD6-60C3-48E3-A2B1-96FB03CC5CE3}" srcOrd="1" destOrd="0" presId="urn:microsoft.com/office/officeart/2005/8/layout/orgChart1"/>
    <dgm:cxn modelId="{65976779-3244-418D-A394-A0A5210511B6}" type="presParOf" srcId="{50DA1CD6-60C3-48E3-A2B1-96FB03CC5CE3}" destId="{4C4B67DA-07CE-4FE1-BCEE-9979AE31C9D6}" srcOrd="0" destOrd="0" presId="urn:microsoft.com/office/officeart/2005/8/layout/orgChart1"/>
    <dgm:cxn modelId="{149B5D39-2D08-4FAA-B83B-5C750A254E37}" type="presParOf" srcId="{50DA1CD6-60C3-48E3-A2B1-96FB03CC5CE3}" destId="{7FC527F8-334D-4E7D-AC72-1AF6F3A6F8C4}" srcOrd="1" destOrd="0" presId="urn:microsoft.com/office/officeart/2005/8/layout/orgChart1"/>
    <dgm:cxn modelId="{688C5B77-6940-494F-B61D-35918BD32E23}" type="presParOf" srcId="{7FC527F8-334D-4E7D-AC72-1AF6F3A6F8C4}" destId="{116FD1AB-CB85-4AFF-B9D2-0ADD2F4CEF16}" srcOrd="0" destOrd="0" presId="urn:microsoft.com/office/officeart/2005/8/layout/orgChart1"/>
    <dgm:cxn modelId="{79194E64-3370-4848-A6EA-B7A59E62B553}" type="presParOf" srcId="{116FD1AB-CB85-4AFF-B9D2-0ADD2F4CEF16}" destId="{CA0D3DEA-A000-4585-AFF3-402346AD4274}" srcOrd="0" destOrd="0" presId="urn:microsoft.com/office/officeart/2005/8/layout/orgChart1"/>
    <dgm:cxn modelId="{48E47B94-42D0-42FE-B63F-11D447BEDBE7}" type="presParOf" srcId="{116FD1AB-CB85-4AFF-B9D2-0ADD2F4CEF16}" destId="{80F48585-C1FB-417B-9101-0ECAFBD12C6F}" srcOrd="1" destOrd="0" presId="urn:microsoft.com/office/officeart/2005/8/layout/orgChart1"/>
    <dgm:cxn modelId="{0E2C7A4A-1FBE-42B6-97F4-A69EC16FC077}" type="presParOf" srcId="{7FC527F8-334D-4E7D-AC72-1AF6F3A6F8C4}" destId="{C32AC635-0E63-44EB-BFD5-A431141F3F32}" srcOrd="1" destOrd="0" presId="urn:microsoft.com/office/officeart/2005/8/layout/orgChart1"/>
    <dgm:cxn modelId="{773FF089-4E2A-41D3-A0F5-951A118DBDBD}" type="presParOf" srcId="{7FC527F8-334D-4E7D-AC72-1AF6F3A6F8C4}" destId="{3B5BADBC-292A-498D-9FB1-5245E511C7B8}" srcOrd="2" destOrd="0" presId="urn:microsoft.com/office/officeart/2005/8/layout/orgChart1"/>
    <dgm:cxn modelId="{5D549FA7-B60A-4868-83F5-6A0E58F00264}" type="presParOf" srcId="{50DA1CD6-60C3-48E3-A2B1-96FB03CC5CE3}" destId="{7BE9EF52-7CEA-4609-8931-A7FF3B434900}" srcOrd="2" destOrd="0" presId="urn:microsoft.com/office/officeart/2005/8/layout/orgChart1"/>
    <dgm:cxn modelId="{AEC58CE1-1C50-488B-A500-936D9E7AF36E}" type="presParOf" srcId="{50DA1CD6-60C3-48E3-A2B1-96FB03CC5CE3}" destId="{7EEA8F43-55F8-4F4D-9BD7-CBE0F7E93B6C}" srcOrd="3" destOrd="0" presId="urn:microsoft.com/office/officeart/2005/8/layout/orgChart1"/>
    <dgm:cxn modelId="{C4F881A0-0A4A-4082-9919-BB36EABC6A4E}" type="presParOf" srcId="{7EEA8F43-55F8-4F4D-9BD7-CBE0F7E93B6C}" destId="{717A825E-D3D4-43F7-BF8C-8B16A2B42CD0}" srcOrd="0" destOrd="0" presId="urn:microsoft.com/office/officeart/2005/8/layout/orgChart1"/>
    <dgm:cxn modelId="{A517B0E7-139C-4519-85F8-889D49DA678E}" type="presParOf" srcId="{717A825E-D3D4-43F7-BF8C-8B16A2B42CD0}" destId="{E81DD501-66F7-44E5-9604-ED8C5E2536F1}" srcOrd="0" destOrd="0" presId="urn:microsoft.com/office/officeart/2005/8/layout/orgChart1"/>
    <dgm:cxn modelId="{CD02E9F5-CCCB-44A6-A307-B948DCD2F3BB}" type="presParOf" srcId="{717A825E-D3D4-43F7-BF8C-8B16A2B42CD0}" destId="{A3A7CC95-8165-43B6-B61E-F81E847B15F6}" srcOrd="1" destOrd="0" presId="urn:microsoft.com/office/officeart/2005/8/layout/orgChart1"/>
    <dgm:cxn modelId="{8CAA7182-6AB6-430A-BB7B-CC8E3E8194E9}" type="presParOf" srcId="{7EEA8F43-55F8-4F4D-9BD7-CBE0F7E93B6C}" destId="{DF2412EA-6325-43A4-8876-5CCA9302A0E5}" srcOrd="1" destOrd="0" presId="urn:microsoft.com/office/officeart/2005/8/layout/orgChart1"/>
    <dgm:cxn modelId="{2B067D63-93E6-435E-B87F-31A12AB6DDDC}" type="presParOf" srcId="{7EEA8F43-55F8-4F4D-9BD7-CBE0F7E93B6C}" destId="{569E5762-D90C-4EAE-9050-13C8770F0D3F}" srcOrd="2" destOrd="0" presId="urn:microsoft.com/office/officeart/2005/8/layout/orgChart1"/>
    <dgm:cxn modelId="{95320B4C-5D47-4292-B415-1F431DA9C338}" type="presParOf" srcId="{0AE1B720-3132-467C-B9EA-457C5C1A025D}" destId="{4D872E71-8619-4A0D-8904-DB9AF4C31AFB}" srcOrd="2" destOrd="0" presId="urn:microsoft.com/office/officeart/2005/8/layout/orgChart1"/>
    <dgm:cxn modelId="{6F8C48D2-E167-461F-B543-69381EFECC47}" type="presParOf" srcId="{9C534524-7D50-409B-84A4-3491878E9B78}" destId="{23BFAD5E-2D48-494E-B790-BA927E743EBF}" srcOrd="8" destOrd="0" presId="urn:microsoft.com/office/officeart/2005/8/layout/orgChart1"/>
    <dgm:cxn modelId="{9E8DD898-535E-4A59-B257-796D7AF9E57A}" type="presParOf" srcId="{9C534524-7D50-409B-84A4-3491878E9B78}" destId="{8AEF23E0-B118-4AB5-9516-8C0E098519B9}" srcOrd="9" destOrd="0" presId="urn:microsoft.com/office/officeart/2005/8/layout/orgChart1"/>
    <dgm:cxn modelId="{E8823CD3-F35E-4BC8-AA4A-C78746983738}" type="presParOf" srcId="{8AEF23E0-B118-4AB5-9516-8C0E098519B9}" destId="{0577876B-F8D5-46F8-B028-9D712D1B1927}" srcOrd="0" destOrd="0" presId="urn:microsoft.com/office/officeart/2005/8/layout/orgChart1"/>
    <dgm:cxn modelId="{35FC7673-88E9-430C-B140-B95D1F865651}" type="presParOf" srcId="{0577876B-F8D5-46F8-B028-9D712D1B1927}" destId="{E3EE4407-3097-4BAA-B297-625134C93197}" srcOrd="0" destOrd="0" presId="urn:microsoft.com/office/officeart/2005/8/layout/orgChart1"/>
    <dgm:cxn modelId="{5A423D0F-7E98-42EC-8B87-A4F625AE0932}" type="presParOf" srcId="{0577876B-F8D5-46F8-B028-9D712D1B1927}" destId="{8F25E9D7-9EE5-4695-9BD3-00E5C37EF486}" srcOrd="1" destOrd="0" presId="urn:microsoft.com/office/officeart/2005/8/layout/orgChart1"/>
    <dgm:cxn modelId="{7FD15D77-11B0-477D-93E4-BC9D4C0F74D5}" type="presParOf" srcId="{8AEF23E0-B118-4AB5-9516-8C0E098519B9}" destId="{1E75F2A3-8807-439F-920A-34A4D01CF05E}" srcOrd="1" destOrd="0" presId="urn:microsoft.com/office/officeart/2005/8/layout/orgChart1"/>
    <dgm:cxn modelId="{A29268BB-FC20-4CB7-830B-65081B905671}" type="presParOf" srcId="{8AEF23E0-B118-4AB5-9516-8C0E098519B9}" destId="{3EF136C5-423A-43BA-A7E8-8288A4A53449}" srcOrd="2" destOrd="0" presId="urn:microsoft.com/office/officeart/2005/8/layout/orgChart1"/>
    <dgm:cxn modelId="{723BE3BB-F2F8-4C6A-BA24-1427B39DA907}" type="presParOf" srcId="{369E4461-11C7-4F38-ADF0-9219F22608DD}" destId="{1BB0298F-5063-4AB5-B707-1826A2A0179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D89D3A-4158-437E-9F9F-3DEDC828B26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B5737CA4-70EE-4C3F-853D-9793A430FE4C}">
      <dgm:prSet phldrT="[Text]"/>
      <dgm:spPr>
        <a:solidFill>
          <a:srgbClr val="336699"/>
        </a:solidFill>
      </dgm:spPr>
      <dgm:t>
        <a:bodyPr/>
        <a:lstStyle/>
        <a:p>
          <a:r>
            <a:rPr lang="en-US" dirty="0" smtClean="0"/>
            <a:t>Installation</a:t>
          </a:r>
          <a:endParaRPr lang="en-US" dirty="0"/>
        </a:p>
      </dgm:t>
    </dgm:pt>
    <dgm:pt modelId="{72E8D94B-28D1-4093-B1D8-8BAC413CBF0D}" type="parTrans" cxnId="{9D677144-97A0-4FE3-BA2A-A67B345CBBA2}">
      <dgm:prSet/>
      <dgm:spPr/>
      <dgm:t>
        <a:bodyPr/>
        <a:lstStyle/>
        <a:p>
          <a:endParaRPr lang="en-US"/>
        </a:p>
      </dgm:t>
    </dgm:pt>
    <dgm:pt modelId="{C9832DCD-09B2-4E77-AC58-DE5751A6DEBF}" type="sibTrans" cxnId="{9D677144-97A0-4FE3-BA2A-A67B345CBBA2}">
      <dgm:prSet/>
      <dgm:spPr/>
      <dgm:t>
        <a:bodyPr/>
        <a:lstStyle/>
        <a:p>
          <a:endParaRPr lang="en-US"/>
        </a:p>
      </dgm:t>
    </dgm:pt>
    <dgm:pt modelId="{18EFEF24-E274-45D8-B814-32C4CBC72313}">
      <dgm:prSet phldrT="[Text]"/>
      <dgm:spPr>
        <a:solidFill>
          <a:schemeClr val="tx1">
            <a:lumMod val="85000"/>
            <a:lumOff val="15000"/>
            <a:alpha val="90000"/>
          </a:schemeClr>
        </a:solidFill>
      </dgm:spPr>
      <dgm:t>
        <a:bodyPr/>
        <a:lstStyle/>
        <a:p>
          <a:r>
            <a:rPr lang="en-US" dirty="0" smtClean="0">
              <a:solidFill>
                <a:schemeClr val="bg1"/>
              </a:solidFill>
            </a:rPr>
            <a:t>Towing C-Plane to site</a:t>
          </a:r>
          <a:endParaRPr lang="en-US" dirty="0">
            <a:solidFill>
              <a:schemeClr val="bg1"/>
            </a:solidFill>
          </a:endParaRPr>
        </a:p>
      </dgm:t>
    </dgm:pt>
    <dgm:pt modelId="{724CA770-DA20-4AFD-B44E-84A00EBFE443}" type="parTrans" cxnId="{0C12C068-9512-495C-940C-A103F53D09EE}">
      <dgm:prSet/>
      <dgm:spPr/>
      <dgm:t>
        <a:bodyPr/>
        <a:lstStyle/>
        <a:p>
          <a:endParaRPr lang="en-US"/>
        </a:p>
      </dgm:t>
    </dgm:pt>
    <dgm:pt modelId="{212EB4AD-D0B0-47F7-BDD9-DA2214A38EDE}" type="sibTrans" cxnId="{0C12C068-9512-495C-940C-A103F53D09EE}">
      <dgm:prSet/>
      <dgm:spPr/>
      <dgm:t>
        <a:bodyPr/>
        <a:lstStyle/>
        <a:p>
          <a:endParaRPr lang="en-US"/>
        </a:p>
      </dgm:t>
    </dgm:pt>
    <dgm:pt modelId="{BCAAA6DF-8BAD-420B-A802-9FE29A1933B5}">
      <dgm:prSet phldrT="[Text]"/>
      <dgm:spPr>
        <a:solidFill>
          <a:schemeClr val="tx1">
            <a:lumMod val="85000"/>
            <a:lumOff val="15000"/>
            <a:alpha val="90000"/>
          </a:schemeClr>
        </a:solidFill>
      </dgm:spPr>
      <dgm:t>
        <a:bodyPr/>
        <a:lstStyle/>
        <a:p>
          <a:r>
            <a:rPr lang="en-US" dirty="0" smtClean="0">
              <a:solidFill>
                <a:schemeClr val="bg1"/>
              </a:solidFill>
            </a:rPr>
            <a:t>Lowering C-Plane to operating depth</a:t>
          </a:r>
          <a:endParaRPr lang="en-US" dirty="0">
            <a:solidFill>
              <a:schemeClr val="bg1"/>
            </a:solidFill>
          </a:endParaRPr>
        </a:p>
      </dgm:t>
    </dgm:pt>
    <dgm:pt modelId="{BCCE640E-4A44-428D-BE1E-760044189A61}" type="parTrans" cxnId="{B0AEC211-6155-44C5-9B35-F0D4F6A74E2C}">
      <dgm:prSet/>
      <dgm:spPr/>
      <dgm:t>
        <a:bodyPr/>
        <a:lstStyle/>
        <a:p>
          <a:endParaRPr lang="en-US"/>
        </a:p>
      </dgm:t>
    </dgm:pt>
    <dgm:pt modelId="{28E0CB9F-C04B-450F-AD13-6954F16CCE9C}" type="sibTrans" cxnId="{B0AEC211-6155-44C5-9B35-F0D4F6A74E2C}">
      <dgm:prSet/>
      <dgm:spPr/>
      <dgm:t>
        <a:bodyPr/>
        <a:lstStyle/>
        <a:p>
          <a:endParaRPr lang="en-US"/>
        </a:p>
      </dgm:t>
    </dgm:pt>
    <dgm:pt modelId="{31BBB012-8FE9-47DE-A8A0-D7DEC7BFAF51}">
      <dgm:prSet phldrT="[Text]"/>
      <dgm:spPr>
        <a:solidFill>
          <a:srgbClr val="336699"/>
        </a:solidFill>
      </dgm:spPr>
      <dgm:t>
        <a:bodyPr/>
        <a:lstStyle/>
        <a:p>
          <a:r>
            <a:rPr lang="en-US" dirty="0" smtClean="0"/>
            <a:t>Operation</a:t>
          </a:r>
          <a:endParaRPr lang="en-US" dirty="0"/>
        </a:p>
      </dgm:t>
    </dgm:pt>
    <dgm:pt modelId="{7B51B656-B57D-47AF-B5B2-7BCA9F2BB712}" type="parTrans" cxnId="{0D5BC59D-99D8-4AD2-B9A7-720BCF67AE5D}">
      <dgm:prSet/>
      <dgm:spPr/>
      <dgm:t>
        <a:bodyPr/>
        <a:lstStyle/>
        <a:p>
          <a:endParaRPr lang="en-US"/>
        </a:p>
      </dgm:t>
    </dgm:pt>
    <dgm:pt modelId="{8B338A1E-9E96-4B1B-AA61-8DBC5459D0EA}" type="sibTrans" cxnId="{0D5BC59D-99D8-4AD2-B9A7-720BCF67AE5D}">
      <dgm:prSet/>
      <dgm:spPr/>
      <dgm:t>
        <a:bodyPr/>
        <a:lstStyle/>
        <a:p>
          <a:endParaRPr lang="en-US"/>
        </a:p>
      </dgm:t>
    </dgm:pt>
    <dgm:pt modelId="{185D7065-5910-4750-B05F-CF3F4CA2D163}">
      <dgm:prSet phldrT="[Text]"/>
      <dgm:spPr>
        <a:solidFill>
          <a:schemeClr val="tx1">
            <a:lumMod val="85000"/>
            <a:lumOff val="15000"/>
            <a:alpha val="90000"/>
          </a:schemeClr>
        </a:solidFill>
      </dgm:spPr>
      <dgm:t>
        <a:bodyPr/>
        <a:lstStyle/>
        <a:p>
          <a:r>
            <a:rPr lang="en-US" dirty="0" smtClean="0">
              <a:solidFill>
                <a:schemeClr val="bg1"/>
              </a:solidFill>
            </a:rPr>
            <a:t>Fatigue cycles: 210 million blade passing cycles</a:t>
          </a:r>
          <a:endParaRPr lang="en-US" dirty="0">
            <a:solidFill>
              <a:schemeClr val="bg1"/>
            </a:solidFill>
          </a:endParaRPr>
        </a:p>
      </dgm:t>
    </dgm:pt>
    <dgm:pt modelId="{9A356B19-93B6-43C8-8AAE-21E1653DAF20}" type="parTrans" cxnId="{F7DED7E2-A951-445C-B137-42C0C2CA6AFC}">
      <dgm:prSet/>
      <dgm:spPr/>
      <dgm:t>
        <a:bodyPr/>
        <a:lstStyle/>
        <a:p>
          <a:endParaRPr lang="en-US"/>
        </a:p>
      </dgm:t>
    </dgm:pt>
    <dgm:pt modelId="{2097010C-0634-4160-B45F-8F1C47100559}" type="sibTrans" cxnId="{F7DED7E2-A951-445C-B137-42C0C2CA6AFC}">
      <dgm:prSet/>
      <dgm:spPr/>
      <dgm:t>
        <a:bodyPr/>
        <a:lstStyle/>
        <a:p>
          <a:endParaRPr lang="en-US"/>
        </a:p>
      </dgm:t>
    </dgm:pt>
    <dgm:pt modelId="{092EC2D5-3834-4D9B-8589-7FC9B65F19F1}">
      <dgm:prSet phldrT="[Text]"/>
      <dgm:spPr>
        <a:solidFill>
          <a:schemeClr val="tx1">
            <a:lumMod val="85000"/>
            <a:lumOff val="15000"/>
            <a:alpha val="90000"/>
          </a:schemeClr>
        </a:solidFill>
      </dgm:spPr>
      <dgm:t>
        <a:bodyPr/>
        <a:lstStyle/>
        <a:p>
          <a:r>
            <a:rPr lang="en-US" dirty="0" smtClean="0">
              <a:solidFill>
                <a:schemeClr val="bg1"/>
              </a:solidFill>
            </a:rPr>
            <a:t>Braking at 2m/s</a:t>
          </a:r>
          <a:endParaRPr lang="en-US" dirty="0">
            <a:solidFill>
              <a:schemeClr val="bg1"/>
            </a:solidFill>
          </a:endParaRPr>
        </a:p>
      </dgm:t>
    </dgm:pt>
    <dgm:pt modelId="{1DF6421D-E129-42A7-B5C4-CE37129B6494}" type="parTrans" cxnId="{2C103869-112D-4FB2-A0B5-3E1DB8B409F0}">
      <dgm:prSet/>
      <dgm:spPr/>
      <dgm:t>
        <a:bodyPr/>
        <a:lstStyle/>
        <a:p>
          <a:endParaRPr lang="en-US"/>
        </a:p>
      </dgm:t>
    </dgm:pt>
    <dgm:pt modelId="{2F3FC096-4A7F-40B6-9B6C-268EFFD6A543}" type="sibTrans" cxnId="{2C103869-112D-4FB2-A0B5-3E1DB8B409F0}">
      <dgm:prSet/>
      <dgm:spPr/>
      <dgm:t>
        <a:bodyPr/>
        <a:lstStyle/>
        <a:p>
          <a:endParaRPr lang="en-US"/>
        </a:p>
      </dgm:t>
    </dgm:pt>
    <dgm:pt modelId="{F951C06B-4ABB-40F2-89D3-802191F5E363}">
      <dgm:prSet/>
      <dgm:spPr>
        <a:solidFill>
          <a:schemeClr val="tx1">
            <a:lumMod val="85000"/>
            <a:lumOff val="15000"/>
            <a:alpha val="90000"/>
          </a:schemeClr>
        </a:solidFill>
      </dgm:spPr>
      <dgm:t>
        <a:bodyPr/>
        <a:lstStyle/>
        <a:p>
          <a:r>
            <a:rPr lang="en-US" dirty="0" smtClean="0">
              <a:solidFill>
                <a:schemeClr val="bg1"/>
              </a:solidFill>
            </a:rPr>
            <a:t>Raising C-Plane to Surface</a:t>
          </a:r>
          <a:endParaRPr lang="en-US" dirty="0">
            <a:solidFill>
              <a:schemeClr val="bg1"/>
            </a:solidFill>
          </a:endParaRPr>
        </a:p>
      </dgm:t>
    </dgm:pt>
    <dgm:pt modelId="{1296CB6C-4134-4F38-949F-C24D9FC72F14}" type="parTrans" cxnId="{7785236F-759A-40B0-96B3-6E1BBD7A925C}">
      <dgm:prSet/>
      <dgm:spPr/>
      <dgm:t>
        <a:bodyPr/>
        <a:lstStyle/>
        <a:p>
          <a:endParaRPr lang="en-US"/>
        </a:p>
      </dgm:t>
    </dgm:pt>
    <dgm:pt modelId="{89929628-42BC-478C-BA8B-3E3D56C21A7B}" type="sibTrans" cxnId="{7785236F-759A-40B0-96B3-6E1BBD7A925C}">
      <dgm:prSet/>
      <dgm:spPr/>
      <dgm:t>
        <a:bodyPr/>
        <a:lstStyle/>
        <a:p>
          <a:endParaRPr lang="en-US"/>
        </a:p>
      </dgm:t>
    </dgm:pt>
    <dgm:pt modelId="{CD3BE116-E4D8-453F-999C-8E11853DFE20}">
      <dgm:prSet/>
      <dgm:spPr>
        <a:solidFill>
          <a:schemeClr val="tx1">
            <a:lumMod val="85000"/>
            <a:lumOff val="15000"/>
            <a:alpha val="90000"/>
          </a:schemeClr>
        </a:solidFill>
      </dgm:spPr>
      <dgm:t>
        <a:bodyPr/>
        <a:lstStyle/>
        <a:p>
          <a:r>
            <a:rPr lang="en-US" dirty="0" smtClean="0">
              <a:solidFill>
                <a:schemeClr val="bg1"/>
              </a:solidFill>
            </a:rPr>
            <a:t>100-year return environmental loads</a:t>
          </a:r>
          <a:endParaRPr lang="en-US" dirty="0">
            <a:solidFill>
              <a:schemeClr val="bg1"/>
            </a:solidFill>
          </a:endParaRPr>
        </a:p>
      </dgm:t>
    </dgm:pt>
    <dgm:pt modelId="{48FD5389-375B-448B-A3C9-AEEE911161ED}" type="parTrans" cxnId="{B3785778-BB17-46A3-A348-02EEA9EA330B}">
      <dgm:prSet/>
      <dgm:spPr/>
      <dgm:t>
        <a:bodyPr/>
        <a:lstStyle/>
        <a:p>
          <a:endParaRPr lang="en-US"/>
        </a:p>
      </dgm:t>
    </dgm:pt>
    <dgm:pt modelId="{DE9E5568-7A5D-4616-85B0-EBEC1F1C080F}" type="sibTrans" cxnId="{B3785778-BB17-46A3-A348-02EEA9EA330B}">
      <dgm:prSet/>
      <dgm:spPr/>
      <dgm:t>
        <a:bodyPr/>
        <a:lstStyle/>
        <a:p>
          <a:endParaRPr lang="en-US"/>
        </a:p>
      </dgm:t>
    </dgm:pt>
    <dgm:pt modelId="{3A7D5679-481F-4152-B79D-19203652C6D1}">
      <dgm:prSet phldrT="[Text]"/>
      <dgm:spPr>
        <a:solidFill>
          <a:srgbClr val="336699"/>
        </a:solidFill>
      </dgm:spPr>
      <dgm:t>
        <a:bodyPr/>
        <a:lstStyle/>
        <a:p>
          <a:r>
            <a:rPr lang="en-US" dirty="0" smtClean="0"/>
            <a:t>Accidental</a:t>
          </a:r>
          <a:endParaRPr lang="en-US" dirty="0"/>
        </a:p>
      </dgm:t>
    </dgm:pt>
    <dgm:pt modelId="{277ED415-5B40-40FC-B197-CAE826BC09FF}" type="parTrans" cxnId="{18353AF7-EE69-4749-85E7-2ACCBFAC5612}">
      <dgm:prSet/>
      <dgm:spPr/>
      <dgm:t>
        <a:bodyPr/>
        <a:lstStyle/>
        <a:p>
          <a:endParaRPr lang="en-US"/>
        </a:p>
      </dgm:t>
    </dgm:pt>
    <dgm:pt modelId="{B1AD937C-1911-4CA8-98D4-AD546DD77A5C}" type="sibTrans" cxnId="{18353AF7-EE69-4749-85E7-2ACCBFAC5612}">
      <dgm:prSet/>
      <dgm:spPr/>
      <dgm:t>
        <a:bodyPr/>
        <a:lstStyle/>
        <a:p>
          <a:endParaRPr lang="en-US"/>
        </a:p>
      </dgm:t>
    </dgm:pt>
    <dgm:pt modelId="{718EEF10-8AD3-4E72-84F6-C691C46C2AF0}">
      <dgm:prSet/>
      <dgm:spPr>
        <a:solidFill>
          <a:schemeClr val="tx1">
            <a:lumMod val="85000"/>
            <a:lumOff val="15000"/>
            <a:alpha val="90000"/>
          </a:schemeClr>
        </a:solidFill>
      </dgm:spPr>
      <dgm:t>
        <a:bodyPr/>
        <a:lstStyle/>
        <a:p>
          <a:r>
            <a:rPr lang="en-US" dirty="0" smtClean="0">
              <a:solidFill>
                <a:schemeClr val="bg1"/>
              </a:solidFill>
            </a:rPr>
            <a:t>Failure of one mooring line</a:t>
          </a:r>
          <a:endParaRPr lang="en-US" dirty="0">
            <a:solidFill>
              <a:schemeClr val="bg1"/>
            </a:solidFill>
          </a:endParaRPr>
        </a:p>
      </dgm:t>
    </dgm:pt>
    <dgm:pt modelId="{F1CA5A74-5212-4331-AAD5-36692153B632}" type="parTrans" cxnId="{467DFCB3-4314-418A-9384-38238B78FB60}">
      <dgm:prSet/>
      <dgm:spPr/>
      <dgm:t>
        <a:bodyPr/>
        <a:lstStyle/>
        <a:p>
          <a:endParaRPr lang="en-US"/>
        </a:p>
      </dgm:t>
    </dgm:pt>
    <dgm:pt modelId="{928E4EC1-9090-4105-91E2-5669C8E3C29E}" type="sibTrans" cxnId="{467DFCB3-4314-418A-9384-38238B78FB60}">
      <dgm:prSet/>
      <dgm:spPr/>
      <dgm:t>
        <a:bodyPr/>
        <a:lstStyle/>
        <a:p>
          <a:endParaRPr lang="en-US"/>
        </a:p>
      </dgm:t>
    </dgm:pt>
    <dgm:pt modelId="{3A5F0776-8D0E-4721-AE4C-D278913683AF}">
      <dgm:prSet/>
      <dgm:spPr>
        <a:solidFill>
          <a:schemeClr val="tx1">
            <a:lumMod val="85000"/>
            <a:lumOff val="15000"/>
            <a:alpha val="90000"/>
          </a:schemeClr>
        </a:solidFill>
      </dgm:spPr>
      <dgm:t>
        <a:bodyPr/>
        <a:lstStyle/>
        <a:p>
          <a:r>
            <a:rPr lang="en-US" dirty="0" smtClean="0">
              <a:solidFill>
                <a:schemeClr val="bg1"/>
              </a:solidFill>
            </a:rPr>
            <a:t>Failure of anchor</a:t>
          </a:r>
          <a:endParaRPr lang="en-US" dirty="0">
            <a:solidFill>
              <a:schemeClr val="bg1"/>
            </a:solidFill>
          </a:endParaRPr>
        </a:p>
      </dgm:t>
    </dgm:pt>
    <dgm:pt modelId="{53164592-36EC-4AEC-84F8-A76ED9535195}" type="parTrans" cxnId="{D587A9BA-7CA3-414E-B771-7842153AFEC5}">
      <dgm:prSet/>
      <dgm:spPr/>
      <dgm:t>
        <a:bodyPr/>
        <a:lstStyle/>
        <a:p>
          <a:endParaRPr lang="en-US"/>
        </a:p>
      </dgm:t>
    </dgm:pt>
    <dgm:pt modelId="{55EFDBE0-5ACB-41A4-95AC-92250FF4696E}" type="sibTrans" cxnId="{D587A9BA-7CA3-414E-B771-7842153AFEC5}">
      <dgm:prSet/>
      <dgm:spPr/>
      <dgm:t>
        <a:bodyPr/>
        <a:lstStyle/>
        <a:p>
          <a:endParaRPr lang="en-US"/>
        </a:p>
      </dgm:t>
    </dgm:pt>
    <dgm:pt modelId="{8D496CD4-F476-46E3-BB31-7A9CA2436860}">
      <dgm:prSet/>
      <dgm:spPr>
        <a:solidFill>
          <a:schemeClr val="tx1">
            <a:lumMod val="85000"/>
            <a:lumOff val="15000"/>
            <a:alpha val="90000"/>
          </a:schemeClr>
        </a:solidFill>
      </dgm:spPr>
      <dgm:t>
        <a:bodyPr/>
        <a:lstStyle/>
        <a:p>
          <a:r>
            <a:rPr lang="en-US" dirty="0" smtClean="0">
              <a:solidFill>
                <a:schemeClr val="bg1"/>
              </a:solidFill>
            </a:rPr>
            <a:t>Hydraulic failure</a:t>
          </a:r>
          <a:endParaRPr lang="en-US" dirty="0">
            <a:solidFill>
              <a:schemeClr val="bg1"/>
            </a:solidFill>
          </a:endParaRPr>
        </a:p>
      </dgm:t>
    </dgm:pt>
    <dgm:pt modelId="{A9DEE73E-6586-4D88-9DEB-1EED5C3C897D}" type="parTrans" cxnId="{F45B50C1-B29A-4595-A5E8-D565332830EE}">
      <dgm:prSet/>
      <dgm:spPr/>
      <dgm:t>
        <a:bodyPr/>
        <a:lstStyle/>
        <a:p>
          <a:endParaRPr lang="en-US"/>
        </a:p>
      </dgm:t>
    </dgm:pt>
    <dgm:pt modelId="{F1EFFB2B-4302-4D3C-8553-33DE823C7779}" type="sibTrans" cxnId="{F45B50C1-B29A-4595-A5E8-D565332830EE}">
      <dgm:prSet/>
      <dgm:spPr/>
      <dgm:t>
        <a:bodyPr/>
        <a:lstStyle/>
        <a:p>
          <a:endParaRPr lang="en-US"/>
        </a:p>
      </dgm:t>
    </dgm:pt>
    <dgm:pt modelId="{AC09D900-2944-45D3-8765-1D4A7E20CC7F}">
      <dgm:prSet/>
      <dgm:spPr>
        <a:solidFill>
          <a:schemeClr val="tx1">
            <a:lumMod val="85000"/>
            <a:lumOff val="15000"/>
            <a:alpha val="90000"/>
          </a:schemeClr>
        </a:solidFill>
      </dgm:spPr>
      <dgm:t>
        <a:bodyPr/>
        <a:lstStyle/>
        <a:p>
          <a:r>
            <a:rPr lang="en-US" dirty="0" smtClean="0">
              <a:solidFill>
                <a:schemeClr val="bg1"/>
              </a:solidFill>
            </a:rPr>
            <a:t>Electrical failure</a:t>
          </a:r>
          <a:endParaRPr lang="en-US" dirty="0">
            <a:solidFill>
              <a:schemeClr val="bg1"/>
            </a:solidFill>
          </a:endParaRPr>
        </a:p>
      </dgm:t>
    </dgm:pt>
    <dgm:pt modelId="{F9DD5532-C2BA-4531-AC0F-C0F7067533B1}" type="parTrans" cxnId="{940FD156-3FC9-44D5-B370-1C453A8F4D49}">
      <dgm:prSet/>
      <dgm:spPr/>
      <dgm:t>
        <a:bodyPr/>
        <a:lstStyle/>
        <a:p>
          <a:endParaRPr lang="en-US"/>
        </a:p>
      </dgm:t>
    </dgm:pt>
    <dgm:pt modelId="{C80F8FFB-DA7D-4D16-8C06-762AD5CCD11A}" type="sibTrans" cxnId="{940FD156-3FC9-44D5-B370-1C453A8F4D49}">
      <dgm:prSet/>
      <dgm:spPr/>
      <dgm:t>
        <a:bodyPr/>
        <a:lstStyle/>
        <a:p>
          <a:endParaRPr lang="en-US"/>
        </a:p>
      </dgm:t>
    </dgm:pt>
    <dgm:pt modelId="{F07ECA3E-5315-4345-B690-08128D1C0B2F}" type="pres">
      <dgm:prSet presAssocID="{16D89D3A-4158-437E-9F9F-3DEDC828B265}" presName="diagram" presStyleCnt="0">
        <dgm:presLayoutVars>
          <dgm:chPref val="1"/>
          <dgm:dir/>
          <dgm:animOne val="branch"/>
          <dgm:animLvl val="lvl"/>
          <dgm:resizeHandles/>
        </dgm:presLayoutVars>
      </dgm:prSet>
      <dgm:spPr/>
      <dgm:t>
        <a:bodyPr/>
        <a:lstStyle/>
        <a:p>
          <a:endParaRPr lang="en-US"/>
        </a:p>
      </dgm:t>
    </dgm:pt>
    <dgm:pt modelId="{9D2B716C-11AC-4D55-90C3-989C2FB6DABE}" type="pres">
      <dgm:prSet presAssocID="{B5737CA4-70EE-4C3F-853D-9793A430FE4C}" presName="root" presStyleCnt="0"/>
      <dgm:spPr/>
    </dgm:pt>
    <dgm:pt modelId="{D96862A5-DEE8-4E8F-AD44-43E08142E434}" type="pres">
      <dgm:prSet presAssocID="{B5737CA4-70EE-4C3F-853D-9793A430FE4C}" presName="rootComposite" presStyleCnt="0"/>
      <dgm:spPr/>
    </dgm:pt>
    <dgm:pt modelId="{B4340072-46C1-42DB-9C3A-F8B446B9641F}" type="pres">
      <dgm:prSet presAssocID="{B5737CA4-70EE-4C3F-853D-9793A430FE4C}" presName="rootText" presStyleLbl="node1" presStyleIdx="0" presStyleCnt="3"/>
      <dgm:spPr/>
      <dgm:t>
        <a:bodyPr/>
        <a:lstStyle/>
        <a:p>
          <a:endParaRPr lang="en-US"/>
        </a:p>
      </dgm:t>
    </dgm:pt>
    <dgm:pt modelId="{44BC4240-CEDD-49B3-9EF8-CCB3A2836DC2}" type="pres">
      <dgm:prSet presAssocID="{B5737CA4-70EE-4C3F-853D-9793A430FE4C}" presName="rootConnector" presStyleLbl="node1" presStyleIdx="0" presStyleCnt="3"/>
      <dgm:spPr/>
      <dgm:t>
        <a:bodyPr/>
        <a:lstStyle/>
        <a:p>
          <a:endParaRPr lang="en-US"/>
        </a:p>
      </dgm:t>
    </dgm:pt>
    <dgm:pt modelId="{88278734-547A-4F97-BA5A-ADF6DCCDD30B}" type="pres">
      <dgm:prSet presAssocID="{B5737CA4-70EE-4C3F-853D-9793A430FE4C}" presName="childShape" presStyleCnt="0"/>
      <dgm:spPr/>
    </dgm:pt>
    <dgm:pt modelId="{F5A373E2-3DBB-4EDB-A1DA-6049D5778DCF}" type="pres">
      <dgm:prSet presAssocID="{724CA770-DA20-4AFD-B44E-84A00EBFE443}" presName="Name13" presStyleLbl="parChTrans1D2" presStyleIdx="0" presStyleCnt="10"/>
      <dgm:spPr/>
      <dgm:t>
        <a:bodyPr/>
        <a:lstStyle/>
        <a:p>
          <a:endParaRPr lang="en-US"/>
        </a:p>
      </dgm:t>
    </dgm:pt>
    <dgm:pt modelId="{5FD14C04-4947-45D4-92B6-6CADE952D017}" type="pres">
      <dgm:prSet presAssocID="{18EFEF24-E274-45D8-B814-32C4CBC72313}" presName="childText" presStyleLbl="bgAcc1" presStyleIdx="0" presStyleCnt="10">
        <dgm:presLayoutVars>
          <dgm:bulletEnabled val="1"/>
        </dgm:presLayoutVars>
      </dgm:prSet>
      <dgm:spPr/>
      <dgm:t>
        <a:bodyPr/>
        <a:lstStyle/>
        <a:p>
          <a:endParaRPr lang="en-US"/>
        </a:p>
      </dgm:t>
    </dgm:pt>
    <dgm:pt modelId="{E974A153-FC28-433B-9EBE-121A15FB13D9}" type="pres">
      <dgm:prSet presAssocID="{BCCE640E-4A44-428D-BE1E-760044189A61}" presName="Name13" presStyleLbl="parChTrans1D2" presStyleIdx="1" presStyleCnt="10"/>
      <dgm:spPr/>
      <dgm:t>
        <a:bodyPr/>
        <a:lstStyle/>
        <a:p>
          <a:endParaRPr lang="en-US"/>
        </a:p>
      </dgm:t>
    </dgm:pt>
    <dgm:pt modelId="{03F1BC8A-379F-47D4-AB9B-3F3EDDE3ED46}" type="pres">
      <dgm:prSet presAssocID="{BCAAA6DF-8BAD-420B-A802-9FE29A1933B5}" presName="childText" presStyleLbl="bgAcc1" presStyleIdx="1" presStyleCnt="10">
        <dgm:presLayoutVars>
          <dgm:bulletEnabled val="1"/>
        </dgm:presLayoutVars>
      </dgm:prSet>
      <dgm:spPr/>
      <dgm:t>
        <a:bodyPr/>
        <a:lstStyle/>
        <a:p>
          <a:endParaRPr lang="en-US"/>
        </a:p>
      </dgm:t>
    </dgm:pt>
    <dgm:pt modelId="{B0DFCC98-DE16-4C98-AD65-42B2804FC931}" type="pres">
      <dgm:prSet presAssocID="{1296CB6C-4134-4F38-949F-C24D9FC72F14}" presName="Name13" presStyleLbl="parChTrans1D2" presStyleIdx="2" presStyleCnt="10"/>
      <dgm:spPr/>
      <dgm:t>
        <a:bodyPr/>
        <a:lstStyle/>
        <a:p>
          <a:endParaRPr lang="en-US"/>
        </a:p>
      </dgm:t>
    </dgm:pt>
    <dgm:pt modelId="{941781A1-5A93-4BD8-9010-887CD0F5D725}" type="pres">
      <dgm:prSet presAssocID="{F951C06B-4ABB-40F2-89D3-802191F5E363}" presName="childText" presStyleLbl="bgAcc1" presStyleIdx="2" presStyleCnt="10">
        <dgm:presLayoutVars>
          <dgm:bulletEnabled val="1"/>
        </dgm:presLayoutVars>
      </dgm:prSet>
      <dgm:spPr/>
      <dgm:t>
        <a:bodyPr/>
        <a:lstStyle/>
        <a:p>
          <a:endParaRPr lang="en-US"/>
        </a:p>
      </dgm:t>
    </dgm:pt>
    <dgm:pt modelId="{DC6A3DCC-D6C4-486E-ABED-6C1E911D1FCB}" type="pres">
      <dgm:prSet presAssocID="{31BBB012-8FE9-47DE-A8A0-D7DEC7BFAF51}" presName="root" presStyleCnt="0"/>
      <dgm:spPr/>
    </dgm:pt>
    <dgm:pt modelId="{99E27B92-01F6-46E0-9E53-6A7C42040213}" type="pres">
      <dgm:prSet presAssocID="{31BBB012-8FE9-47DE-A8A0-D7DEC7BFAF51}" presName="rootComposite" presStyleCnt="0"/>
      <dgm:spPr/>
    </dgm:pt>
    <dgm:pt modelId="{983883F7-B671-476E-89E9-EA8AFE413ABF}" type="pres">
      <dgm:prSet presAssocID="{31BBB012-8FE9-47DE-A8A0-D7DEC7BFAF51}" presName="rootText" presStyleLbl="node1" presStyleIdx="1" presStyleCnt="3"/>
      <dgm:spPr/>
      <dgm:t>
        <a:bodyPr/>
        <a:lstStyle/>
        <a:p>
          <a:endParaRPr lang="en-US"/>
        </a:p>
      </dgm:t>
    </dgm:pt>
    <dgm:pt modelId="{89347D9E-1970-4EEF-A937-CD704985E3D6}" type="pres">
      <dgm:prSet presAssocID="{31BBB012-8FE9-47DE-A8A0-D7DEC7BFAF51}" presName="rootConnector" presStyleLbl="node1" presStyleIdx="1" presStyleCnt="3"/>
      <dgm:spPr/>
      <dgm:t>
        <a:bodyPr/>
        <a:lstStyle/>
        <a:p>
          <a:endParaRPr lang="en-US"/>
        </a:p>
      </dgm:t>
    </dgm:pt>
    <dgm:pt modelId="{AAB1B61A-1436-4D82-AAF4-BB682C653B70}" type="pres">
      <dgm:prSet presAssocID="{31BBB012-8FE9-47DE-A8A0-D7DEC7BFAF51}" presName="childShape" presStyleCnt="0"/>
      <dgm:spPr/>
    </dgm:pt>
    <dgm:pt modelId="{5C9EECBB-2D66-4737-AE81-954A1BE12CC7}" type="pres">
      <dgm:prSet presAssocID="{9A356B19-93B6-43C8-8AAE-21E1653DAF20}" presName="Name13" presStyleLbl="parChTrans1D2" presStyleIdx="3" presStyleCnt="10"/>
      <dgm:spPr/>
      <dgm:t>
        <a:bodyPr/>
        <a:lstStyle/>
        <a:p>
          <a:endParaRPr lang="en-US"/>
        </a:p>
      </dgm:t>
    </dgm:pt>
    <dgm:pt modelId="{A678CA6B-94A6-4137-839B-ED99A21CEE09}" type="pres">
      <dgm:prSet presAssocID="{185D7065-5910-4750-B05F-CF3F4CA2D163}" presName="childText" presStyleLbl="bgAcc1" presStyleIdx="3" presStyleCnt="10">
        <dgm:presLayoutVars>
          <dgm:bulletEnabled val="1"/>
        </dgm:presLayoutVars>
      </dgm:prSet>
      <dgm:spPr/>
      <dgm:t>
        <a:bodyPr/>
        <a:lstStyle/>
        <a:p>
          <a:endParaRPr lang="en-US"/>
        </a:p>
      </dgm:t>
    </dgm:pt>
    <dgm:pt modelId="{3C9007DD-45BC-4F92-92CE-2B9DA348BCE2}" type="pres">
      <dgm:prSet presAssocID="{1DF6421D-E129-42A7-B5C4-CE37129B6494}" presName="Name13" presStyleLbl="parChTrans1D2" presStyleIdx="4" presStyleCnt="10"/>
      <dgm:spPr/>
      <dgm:t>
        <a:bodyPr/>
        <a:lstStyle/>
        <a:p>
          <a:endParaRPr lang="en-US"/>
        </a:p>
      </dgm:t>
    </dgm:pt>
    <dgm:pt modelId="{C928167E-764C-403C-8EC6-0D846D3CF663}" type="pres">
      <dgm:prSet presAssocID="{092EC2D5-3834-4D9B-8589-7FC9B65F19F1}" presName="childText" presStyleLbl="bgAcc1" presStyleIdx="4" presStyleCnt="10">
        <dgm:presLayoutVars>
          <dgm:bulletEnabled val="1"/>
        </dgm:presLayoutVars>
      </dgm:prSet>
      <dgm:spPr/>
      <dgm:t>
        <a:bodyPr/>
        <a:lstStyle/>
        <a:p>
          <a:endParaRPr lang="en-US"/>
        </a:p>
      </dgm:t>
    </dgm:pt>
    <dgm:pt modelId="{60384070-0990-4C63-BAE6-49F7EB324E54}" type="pres">
      <dgm:prSet presAssocID="{48FD5389-375B-448B-A3C9-AEEE911161ED}" presName="Name13" presStyleLbl="parChTrans1D2" presStyleIdx="5" presStyleCnt="10"/>
      <dgm:spPr/>
      <dgm:t>
        <a:bodyPr/>
        <a:lstStyle/>
        <a:p>
          <a:endParaRPr lang="en-US"/>
        </a:p>
      </dgm:t>
    </dgm:pt>
    <dgm:pt modelId="{D04F483E-BDA7-4ECE-A810-84767AC5DFA6}" type="pres">
      <dgm:prSet presAssocID="{CD3BE116-E4D8-453F-999C-8E11853DFE20}" presName="childText" presStyleLbl="bgAcc1" presStyleIdx="5" presStyleCnt="10">
        <dgm:presLayoutVars>
          <dgm:bulletEnabled val="1"/>
        </dgm:presLayoutVars>
      </dgm:prSet>
      <dgm:spPr/>
      <dgm:t>
        <a:bodyPr/>
        <a:lstStyle/>
        <a:p>
          <a:endParaRPr lang="en-US"/>
        </a:p>
      </dgm:t>
    </dgm:pt>
    <dgm:pt modelId="{C7D5EBE4-39E1-4134-A39C-29D3D25B3812}" type="pres">
      <dgm:prSet presAssocID="{3A7D5679-481F-4152-B79D-19203652C6D1}" presName="root" presStyleCnt="0"/>
      <dgm:spPr/>
    </dgm:pt>
    <dgm:pt modelId="{DC71D2B1-087E-44F4-936C-A86303CF5C2D}" type="pres">
      <dgm:prSet presAssocID="{3A7D5679-481F-4152-B79D-19203652C6D1}" presName="rootComposite" presStyleCnt="0"/>
      <dgm:spPr/>
    </dgm:pt>
    <dgm:pt modelId="{97CC83DA-080D-4648-9606-0C5818ACE68C}" type="pres">
      <dgm:prSet presAssocID="{3A7D5679-481F-4152-B79D-19203652C6D1}" presName="rootText" presStyleLbl="node1" presStyleIdx="2" presStyleCnt="3"/>
      <dgm:spPr/>
      <dgm:t>
        <a:bodyPr/>
        <a:lstStyle/>
        <a:p>
          <a:endParaRPr lang="en-US"/>
        </a:p>
      </dgm:t>
    </dgm:pt>
    <dgm:pt modelId="{CD7A0941-D744-4B85-A6DC-E2C1B8052B7A}" type="pres">
      <dgm:prSet presAssocID="{3A7D5679-481F-4152-B79D-19203652C6D1}" presName="rootConnector" presStyleLbl="node1" presStyleIdx="2" presStyleCnt="3"/>
      <dgm:spPr/>
      <dgm:t>
        <a:bodyPr/>
        <a:lstStyle/>
        <a:p>
          <a:endParaRPr lang="en-US"/>
        </a:p>
      </dgm:t>
    </dgm:pt>
    <dgm:pt modelId="{2561F55F-44CE-4207-B994-6CA55C129DB1}" type="pres">
      <dgm:prSet presAssocID="{3A7D5679-481F-4152-B79D-19203652C6D1}" presName="childShape" presStyleCnt="0"/>
      <dgm:spPr/>
    </dgm:pt>
    <dgm:pt modelId="{7C8218D8-2DFB-4D2F-BAE0-3C5DCFB00550}" type="pres">
      <dgm:prSet presAssocID="{F1CA5A74-5212-4331-AAD5-36692153B632}" presName="Name13" presStyleLbl="parChTrans1D2" presStyleIdx="6" presStyleCnt="10"/>
      <dgm:spPr/>
      <dgm:t>
        <a:bodyPr/>
        <a:lstStyle/>
        <a:p>
          <a:endParaRPr lang="en-US"/>
        </a:p>
      </dgm:t>
    </dgm:pt>
    <dgm:pt modelId="{85ECA8D5-1F24-4D51-8170-79507B5A2783}" type="pres">
      <dgm:prSet presAssocID="{718EEF10-8AD3-4E72-84F6-C691C46C2AF0}" presName="childText" presStyleLbl="bgAcc1" presStyleIdx="6" presStyleCnt="10">
        <dgm:presLayoutVars>
          <dgm:bulletEnabled val="1"/>
        </dgm:presLayoutVars>
      </dgm:prSet>
      <dgm:spPr/>
      <dgm:t>
        <a:bodyPr/>
        <a:lstStyle/>
        <a:p>
          <a:endParaRPr lang="en-US"/>
        </a:p>
      </dgm:t>
    </dgm:pt>
    <dgm:pt modelId="{200A9FB4-C053-4C1A-8000-ED5715AE257C}" type="pres">
      <dgm:prSet presAssocID="{53164592-36EC-4AEC-84F8-A76ED9535195}" presName="Name13" presStyleLbl="parChTrans1D2" presStyleIdx="7" presStyleCnt="10"/>
      <dgm:spPr/>
      <dgm:t>
        <a:bodyPr/>
        <a:lstStyle/>
        <a:p>
          <a:endParaRPr lang="en-US"/>
        </a:p>
      </dgm:t>
    </dgm:pt>
    <dgm:pt modelId="{7491CC73-BA13-43E3-88A5-20CDEE77D246}" type="pres">
      <dgm:prSet presAssocID="{3A5F0776-8D0E-4721-AE4C-D278913683AF}" presName="childText" presStyleLbl="bgAcc1" presStyleIdx="7" presStyleCnt="10">
        <dgm:presLayoutVars>
          <dgm:bulletEnabled val="1"/>
        </dgm:presLayoutVars>
      </dgm:prSet>
      <dgm:spPr/>
      <dgm:t>
        <a:bodyPr/>
        <a:lstStyle/>
        <a:p>
          <a:endParaRPr lang="en-US"/>
        </a:p>
      </dgm:t>
    </dgm:pt>
    <dgm:pt modelId="{CEAC42BA-5E65-48EA-BE86-221D54C0DFAB}" type="pres">
      <dgm:prSet presAssocID="{A9DEE73E-6586-4D88-9DEB-1EED5C3C897D}" presName="Name13" presStyleLbl="parChTrans1D2" presStyleIdx="8" presStyleCnt="10"/>
      <dgm:spPr/>
      <dgm:t>
        <a:bodyPr/>
        <a:lstStyle/>
        <a:p>
          <a:endParaRPr lang="en-US"/>
        </a:p>
      </dgm:t>
    </dgm:pt>
    <dgm:pt modelId="{61EB9CFC-3E82-488B-B926-B3A39AF15366}" type="pres">
      <dgm:prSet presAssocID="{8D496CD4-F476-46E3-BB31-7A9CA2436860}" presName="childText" presStyleLbl="bgAcc1" presStyleIdx="8" presStyleCnt="10">
        <dgm:presLayoutVars>
          <dgm:bulletEnabled val="1"/>
        </dgm:presLayoutVars>
      </dgm:prSet>
      <dgm:spPr/>
      <dgm:t>
        <a:bodyPr/>
        <a:lstStyle/>
        <a:p>
          <a:endParaRPr lang="en-US"/>
        </a:p>
      </dgm:t>
    </dgm:pt>
    <dgm:pt modelId="{B68BC799-653B-4EBD-B2EF-72A720DEA5BA}" type="pres">
      <dgm:prSet presAssocID="{F9DD5532-C2BA-4531-AC0F-C0F7067533B1}" presName="Name13" presStyleLbl="parChTrans1D2" presStyleIdx="9" presStyleCnt="10"/>
      <dgm:spPr/>
      <dgm:t>
        <a:bodyPr/>
        <a:lstStyle/>
        <a:p>
          <a:endParaRPr lang="en-US"/>
        </a:p>
      </dgm:t>
    </dgm:pt>
    <dgm:pt modelId="{49CF953B-B235-4C89-8A78-353C2C637514}" type="pres">
      <dgm:prSet presAssocID="{AC09D900-2944-45D3-8765-1D4A7E20CC7F}" presName="childText" presStyleLbl="bgAcc1" presStyleIdx="9" presStyleCnt="10">
        <dgm:presLayoutVars>
          <dgm:bulletEnabled val="1"/>
        </dgm:presLayoutVars>
      </dgm:prSet>
      <dgm:spPr/>
      <dgm:t>
        <a:bodyPr/>
        <a:lstStyle/>
        <a:p>
          <a:endParaRPr lang="en-US"/>
        </a:p>
      </dgm:t>
    </dgm:pt>
  </dgm:ptLst>
  <dgm:cxnLst>
    <dgm:cxn modelId="{9BFD0F2D-DFBD-4219-9DD9-B54216708131}" type="presOf" srcId="{3A5F0776-8D0E-4721-AE4C-D278913683AF}" destId="{7491CC73-BA13-43E3-88A5-20CDEE77D246}" srcOrd="0" destOrd="0" presId="urn:microsoft.com/office/officeart/2005/8/layout/hierarchy3"/>
    <dgm:cxn modelId="{0C12C068-9512-495C-940C-A103F53D09EE}" srcId="{B5737CA4-70EE-4C3F-853D-9793A430FE4C}" destId="{18EFEF24-E274-45D8-B814-32C4CBC72313}" srcOrd="0" destOrd="0" parTransId="{724CA770-DA20-4AFD-B44E-84A00EBFE443}" sibTransId="{212EB4AD-D0B0-47F7-BDD9-DA2214A38EDE}"/>
    <dgm:cxn modelId="{CDF520E1-342A-4630-9A4F-014FD1C5D52B}" type="presOf" srcId="{CD3BE116-E4D8-453F-999C-8E11853DFE20}" destId="{D04F483E-BDA7-4ECE-A810-84767AC5DFA6}" srcOrd="0" destOrd="0" presId="urn:microsoft.com/office/officeart/2005/8/layout/hierarchy3"/>
    <dgm:cxn modelId="{29E29C7A-B1CA-4651-9A6C-570E2F9E8B03}" type="presOf" srcId="{F9DD5532-C2BA-4531-AC0F-C0F7067533B1}" destId="{B68BC799-653B-4EBD-B2EF-72A720DEA5BA}" srcOrd="0" destOrd="0" presId="urn:microsoft.com/office/officeart/2005/8/layout/hierarchy3"/>
    <dgm:cxn modelId="{467DFCB3-4314-418A-9384-38238B78FB60}" srcId="{3A7D5679-481F-4152-B79D-19203652C6D1}" destId="{718EEF10-8AD3-4E72-84F6-C691C46C2AF0}" srcOrd="0" destOrd="0" parTransId="{F1CA5A74-5212-4331-AAD5-36692153B632}" sibTransId="{928E4EC1-9090-4105-91E2-5669C8E3C29E}"/>
    <dgm:cxn modelId="{B2CA57B0-9574-482D-93AD-F65A5E0A4453}" type="presOf" srcId="{8D496CD4-F476-46E3-BB31-7A9CA2436860}" destId="{61EB9CFC-3E82-488B-B926-B3A39AF15366}" srcOrd="0" destOrd="0" presId="urn:microsoft.com/office/officeart/2005/8/layout/hierarchy3"/>
    <dgm:cxn modelId="{435066B6-F99F-44F7-B635-041F806AFCB6}" type="presOf" srcId="{9A356B19-93B6-43C8-8AAE-21E1653DAF20}" destId="{5C9EECBB-2D66-4737-AE81-954A1BE12CC7}" srcOrd="0" destOrd="0" presId="urn:microsoft.com/office/officeart/2005/8/layout/hierarchy3"/>
    <dgm:cxn modelId="{05D0CBFC-4B37-480C-99B2-B0E7CEABD8A3}" type="presOf" srcId="{1DF6421D-E129-42A7-B5C4-CE37129B6494}" destId="{3C9007DD-45BC-4F92-92CE-2B9DA348BCE2}" srcOrd="0" destOrd="0" presId="urn:microsoft.com/office/officeart/2005/8/layout/hierarchy3"/>
    <dgm:cxn modelId="{4126D165-E081-4816-8C2E-A180BD0E5C25}" type="presOf" srcId="{53164592-36EC-4AEC-84F8-A76ED9535195}" destId="{200A9FB4-C053-4C1A-8000-ED5715AE257C}" srcOrd="0" destOrd="0" presId="urn:microsoft.com/office/officeart/2005/8/layout/hierarchy3"/>
    <dgm:cxn modelId="{2A858F10-1275-4B7B-98A4-1B807AC74211}" type="presOf" srcId="{AC09D900-2944-45D3-8765-1D4A7E20CC7F}" destId="{49CF953B-B235-4C89-8A78-353C2C637514}" srcOrd="0" destOrd="0" presId="urn:microsoft.com/office/officeart/2005/8/layout/hierarchy3"/>
    <dgm:cxn modelId="{B3785778-BB17-46A3-A348-02EEA9EA330B}" srcId="{31BBB012-8FE9-47DE-A8A0-D7DEC7BFAF51}" destId="{CD3BE116-E4D8-453F-999C-8E11853DFE20}" srcOrd="2" destOrd="0" parTransId="{48FD5389-375B-448B-A3C9-AEEE911161ED}" sibTransId="{DE9E5568-7A5D-4616-85B0-EBEC1F1C080F}"/>
    <dgm:cxn modelId="{52DB982C-FDBA-48EB-A0B6-78B8D77668A0}" type="presOf" srcId="{724CA770-DA20-4AFD-B44E-84A00EBFE443}" destId="{F5A373E2-3DBB-4EDB-A1DA-6049D5778DCF}" srcOrd="0" destOrd="0" presId="urn:microsoft.com/office/officeart/2005/8/layout/hierarchy3"/>
    <dgm:cxn modelId="{B0AEC211-6155-44C5-9B35-F0D4F6A74E2C}" srcId="{B5737CA4-70EE-4C3F-853D-9793A430FE4C}" destId="{BCAAA6DF-8BAD-420B-A802-9FE29A1933B5}" srcOrd="1" destOrd="0" parTransId="{BCCE640E-4A44-428D-BE1E-760044189A61}" sibTransId="{28E0CB9F-C04B-450F-AD13-6954F16CCE9C}"/>
    <dgm:cxn modelId="{D587A9BA-7CA3-414E-B771-7842153AFEC5}" srcId="{3A7D5679-481F-4152-B79D-19203652C6D1}" destId="{3A5F0776-8D0E-4721-AE4C-D278913683AF}" srcOrd="1" destOrd="0" parTransId="{53164592-36EC-4AEC-84F8-A76ED9535195}" sibTransId="{55EFDBE0-5ACB-41A4-95AC-92250FF4696E}"/>
    <dgm:cxn modelId="{EF7BA88E-DAAD-4134-AF73-96872C4A27EE}" type="presOf" srcId="{F951C06B-4ABB-40F2-89D3-802191F5E363}" destId="{941781A1-5A93-4BD8-9010-887CD0F5D725}" srcOrd="0" destOrd="0" presId="urn:microsoft.com/office/officeart/2005/8/layout/hierarchy3"/>
    <dgm:cxn modelId="{5A7B130B-BCF2-411B-8E23-8B9C0F1C13F7}" type="presOf" srcId="{F1CA5A74-5212-4331-AAD5-36692153B632}" destId="{7C8218D8-2DFB-4D2F-BAE0-3C5DCFB00550}" srcOrd="0" destOrd="0" presId="urn:microsoft.com/office/officeart/2005/8/layout/hierarchy3"/>
    <dgm:cxn modelId="{7785236F-759A-40B0-96B3-6E1BBD7A925C}" srcId="{B5737CA4-70EE-4C3F-853D-9793A430FE4C}" destId="{F951C06B-4ABB-40F2-89D3-802191F5E363}" srcOrd="2" destOrd="0" parTransId="{1296CB6C-4134-4F38-949F-C24D9FC72F14}" sibTransId="{89929628-42BC-478C-BA8B-3E3D56C21A7B}"/>
    <dgm:cxn modelId="{0D5BC59D-99D8-4AD2-B9A7-720BCF67AE5D}" srcId="{16D89D3A-4158-437E-9F9F-3DEDC828B265}" destId="{31BBB012-8FE9-47DE-A8A0-D7DEC7BFAF51}" srcOrd="1" destOrd="0" parTransId="{7B51B656-B57D-47AF-B5B2-7BCA9F2BB712}" sibTransId="{8B338A1E-9E96-4B1B-AA61-8DBC5459D0EA}"/>
    <dgm:cxn modelId="{6B5B5F5F-D7CB-4139-A57F-E9E31483399C}" type="presOf" srcId="{3A7D5679-481F-4152-B79D-19203652C6D1}" destId="{97CC83DA-080D-4648-9606-0C5818ACE68C}" srcOrd="0" destOrd="0" presId="urn:microsoft.com/office/officeart/2005/8/layout/hierarchy3"/>
    <dgm:cxn modelId="{98562393-9910-42C4-80F6-25B20EA582AC}" type="presOf" srcId="{31BBB012-8FE9-47DE-A8A0-D7DEC7BFAF51}" destId="{983883F7-B671-476E-89E9-EA8AFE413ABF}" srcOrd="0" destOrd="0" presId="urn:microsoft.com/office/officeart/2005/8/layout/hierarchy3"/>
    <dgm:cxn modelId="{34175CBD-C05F-4BC6-8983-AC12E7FB0F31}" type="presOf" srcId="{BCAAA6DF-8BAD-420B-A802-9FE29A1933B5}" destId="{03F1BC8A-379F-47D4-AB9B-3F3EDDE3ED46}" srcOrd="0" destOrd="0" presId="urn:microsoft.com/office/officeart/2005/8/layout/hierarchy3"/>
    <dgm:cxn modelId="{EF381627-5F48-4D97-8E06-5DC77D75BE83}" type="presOf" srcId="{B5737CA4-70EE-4C3F-853D-9793A430FE4C}" destId="{B4340072-46C1-42DB-9C3A-F8B446B9641F}" srcOrd="0" destOrd="0" presId="urn:microsoft.com/office/officeart/2005/8/layout/hierarchy3"/>
    <dgm:cxn modelId="{93E16649-2E66-472C-A077-7A53F7206B4B}" type="presOf" srcId="{31BBB012-8FE9-47DE-A8A0-D7DEC7BFAF51}" destId="{89347D9E-1970-4EEF-A937-CD704985E3D6}" srcOrd="1" destOrd="0" presId="urn:microsoft.com/office/officeart/2005/8/layout/hierarchy3"/>
    <dgm:cxn modelId="{F1789E79-C7C6-4688-A86B-582103870811}" type="presOf" srcId="{18EFEF24-E274-45D8-B814-32C4CBC72313}" destId="{5FD14C04-4947-45D4-92B6-6CADE952D017}" srcOrd="0" destOrd="0" presId="urn:microsoft.com/office/officeart/2005/8/layout/hierarchy3"/>
    <dgm:cxn modelId="{9D677144-97A0-4FE3-BA2A-A67B345CBBA2}" srcId="{16D89D3A-4158-437E-9F9F-3DEDC828B265}" destId="{B5737CA4-70EE-4C3F-853D-9793A430FE4C}" srcOrd="0" destOrd="0" parTransId="{72E8D94B-28D1-4093-B1D8-8BAC413CBF0D}" sibTransId="{C9832DCD-09B2-4E77-AC58-DE5751A6DEBF}"/>
    <dgm:cxn modelId="{A47F985A-0862-4940-A494-0C1172AD3BC3}" type="presOf" srcId="{092EC2D5-3834-4D9B-8589-7FC9B65F19F1}" destId="{C928167E-764C-403C-8EC6-0D846D3CF663}" srcOrd="0" destOrd="0" presId="urn:microsoft.com/office/officeart/2005/8/layout/hierarchy3"/>
    <dgm:cxn modelId="{74D9956D-E24F-4CB3-9186-A59ACB6F0E70}" type="presOf" srcId="{48FD5389-375B-448B-A3C9-AEEE911161ED}" destId="{60384070-0990-4C63-BAE6-49F7EB324E54}" srcOrd="0" destOrd="0" presId="urn:microsoft.com/office/officeart/2005/8/layout/hierarchy3"/>
    <dgm:cxn modelId="{2147C79E-BF22-47A4-BC65-F706AD4D05D6}" type="presOf" srcId="{BCCE640E-4A44-428D-BE1E-760044189A61}" destId="{E974A153-FC28-433B-9EBE-121A15FB13D9}" srcOrd="0" destOrd="0" presId="urn:microsoft.com/office/officeart/2005/8/layout/hierarchy3"/>
    <dgm:cxn modelId="{18353AF7-EE69-4749-85E7-2ACCBFAC5612}" srcId="{16D89D3A-4158-437E-9F9F-3DEDC828B265}" destId="{3A7D5679-481F-4152-B79D-19203652C6D1}" srcOrd="2" destOrd="0" parTransId="{277ED415-5B40-40FC-B197-CAE826BC09FF}" sibTransId="{B1AD937C-1911-4CA8-98D4-AD546DD77A5C}"/>
    <dgm:cxn modelId="{F8CC3CDB-4298-476C-B7F5-19E7F082A2B2}" type="presOf" srcId="{A9DEE73E-6586-4D88-9DEB-1EED5C3C897D}" destId="{CEAC42BA-5E65-48EA-BE86-221D54C0DFAB}" srcOrd="0" destOrd="0" presId="urn:microsoft.com/office/officeart/2005/8/layout/hierarchy3"/>
    <dgm:cxn modelId="{A0AE2A60-DB6C-4F0A-B8D4-A314AC5BB4D8}" type="presOf" srcId="{B5737CA4-70EE-4C3F-853D-9793A430FE4C}" destId="{44BC4240-CEDD-49B3-9EF8-CCB3A2836DC2}" srcOrd="1" destOrd="0" presId="urn:microsoft.com/office/officeart/2005/8/layout/hierarchy3"/>
    <dgm:cxn modelId="{137468BA-A3F1-427A-86D5-8E55FA1C0F83}" type="presOf" srcId="{3A7D5679-481F-4152-B79D-19203652C6D1}" destId="{CD7A0941-D744-4B85-A6DC-E2C1B8052B7A}" srcOrd="1" destOrd="0" presId="urn:microsoft.com/office/officeart/2005/8/layout/hierarchy3"/>
    <dgm:cxn modelId="{3013A785-0F52-40BA-BFE5-FD483756E1B2}" type="presOf" srcId="{718EEF10-8AD3-4E72-84F6-C691C46C2AF0}" destId="{85ECA8D5-1F24-4D51-8170-79507B5A2783}" srcOrd="0" destOrd="0" presId="urn:microsoft.com/office/officeart/2005/8/layout/hierarchy3"/>
    <dgm:cxn modelId="{A4657950-D89B-4B6B-B90B-D2E50881A540}" type="presOf" srcId="{185D7065-5910-4750-B05F-CF3F4CA2D163}" destId="{A678CA6B-94A6-4137-839B-ED99A21CEE09}" srcOrd="0" destOrd="0" presId="urn:microsoft.com/office/officeart/2005/8/layout/hierarchy3"/>
    <dgm:cxn modelId="{F45B50C1-B29A-4595-A5E8-D565332830EE}" srcId="{3A7D5679-481F-4152-B79D-19203652C6D1}" destId="{8D496CD4-F476-46E3-BB31-7A9CA2436860}" srcOrd="2" destOrd="0" parTransId="{A9DEE73E-6586-4D88-9DEB-1EED5C3C897D}" sibTransId="{F1EFFB2B-4302-4D3C-8553-33DE823C7779}"/>
    <dgm:cxn modelId="{2C103869-112D-4FB2-A0B5-3E1DB8B409F0}" srcId="{31BBB012-8FE9-47DE-A8A0-D7DEC7BFAF51}" destId="{092EC2D5-3834-4D9B-8589-7FC9B65F19F1}" srcOrd="1" destOrd="0" parTransId="{1DF6421D-E129-42A7-B5C4-CE37129B6494}" sibTransId="{2F3FC096-4A7F-40B6-9B6C-268EFFD6A543}"/>
    <dgm:cxn modelId="{2B91614B-E74F-4EC2-8859-2A2F5EA90CE5}" type="presOf" srcId="{16D89D3A-4158-437E-9F9F-3DEDC828B265}" destId="{F07ECA3E-5315-4345-B690-08128D1C0B2F}" srcOrd="0" destOrd="0" presId="urn:microsoft.com/office/officeart/2005/8/layout/hierarchy3"/>
    <dgm:cxn modelId="{B5193D2E-F061-437F-9FB1-80D98CB42922}" type="presOf" srcId="{1296CB6C-4134-4F38-949F-C24D9FC72F14}" destId="{B0DFCC98-DE16-4C98-AD65-42B2804FC931}" srcOrd="0" destOrd="0" presId="urn:microsoft.com/office/officeart/2005/8/layout/hierarchy3"/>
    <dgm:cxn modelId="{F7DED7E2-A951-445C-B137-42C0C2CA6AFC}" srcId="{31BBB012-8FE9-47DE-A8A0-D7DEC7BFAF51}" destId="{185D7065-5910-4750-B05F-CF3F4CA2D163}" srcOrd="0" destOrd="0" parTransId="{9A356B19-93B6-43C8-8AAE-21E1653DAF20}" sibTransId="{2097010C-0634-4160-B45F-8F1C47100559}"/>
    <dgm:cxn modelId="{940FD156-3FC9-44D5-B370-1C453A8F4D49}" srcId="{3A7D5679-481F-4152-B79D-19203652C6D1}" destId="{AC09D900-2944-45D3-8765-1D4A7E20CC7F}" srcOrd="3" destOrd="0" parTransId="{F9DD5532-C2BA-4531-AC0F-C0F7067533B1}" sibTransId="{C80F8FFB-DA7D-4D16-8C06-762AD5CCD11A}"/>
    <dgm:cxn modelId="{2BEAD00F-1313-4C8D-9590-5B9F2DAD7D31}" type="presParOf" srcId="{F07ECA3E-5315-4345-B690-08128D1C0B2F}" destId="{9D2B716C-11AC-4D55-90C3-989C2FB6DABE}" srcOrd="0" destOrd="0" presId="urn:microsoft.com/office/officeart/2005/8/layout/hierarchy3"/>
    <dgm:cxn modelId="{143A0A1E-B127-4279-825D-5553355CE17B}" type="presParOf" srcId="{9D2B716C-11AC-4D55-90C3-989C2FB6DABE}" destId="{D96862A5-DEE8-4E8F-AD44-43E08142E434}" srcOrd="0" destOrd="0" presId="urn:microsoft.com/office/officeart/2005/8/layout/hierarchy3"/>
    <dgm:cxn modelId="{E99B5F06-85C6-4053-A34A-FB3843782710}" type="presParOf" srcId="{D96862A5-DEE8-4E8F-AD44-43E08142E434}" destId="{B4340072-46C1-42DB-9C3A-F8B446B9641F}" srcOrd="0" destOrd="0" presId="urn:microsoft.com/office/officeart/2005/8/layout/hierarchy3"/>
    <dgm:cxn modelId="{C7690776-AC5A-42A6-8525-34896A1075D6}" type="presParOf" srcId="{D96862A5-DEE8-4E8F-AD44-43E08142E434}" destId="{44BC4240-CEDD-49B3-9EF8-CCB3A2836DC2}" srcOrd="1" destOrd="0" presId="urn:microsoft.com/office/officeart/2005/8/layout/hierarchy3"/>
    <dgm:cxn modelId="{6326DE55-DB00-4E06-99E1-327C917CB392}" type="presParOf" srcId="{9D2B716C-11AC-4D55-90C3-989C2FB6DABE}" destId="{88278734-547A-4F97-BA5A-ADF6DCCDD30B}" srcOrd="1" destOrd="0" presId="urn:microsoft.com/office/officeart/2005/8/layout/hierarchy3"/>
    <dgm:cxn modelId="{39463E70-B625-40E9-8FBE-9624B4A6F76D}" type="presParOf" srcId="{88278734-547A-4F97-BA5A-ADF6DCCDD30B}" destId="{F5A373E2-3DBB-4EDB-A1DA-6049D5778DCF}" srcOrd="0" destOrd="0" presId="urn:microsoft.com/office/officeart/2005/8/layout/hierarchy3"/>
    <dgm:cxn modelId="{345CBD0E-B56E-4D2B-8B56-EC9D6582AD99}" type="presParOf" srcId="{88278734-547A-4F97-BA5A-ADF6DCCDD30B}" destId="{5FD14C04-4947-45D4-92B6-6CADE952D017}" srcOrd="1" destOrd="0" presId="urn:microsoft.com/office/officeart/2005/8/layout/hierarchy3"/>
    <dgm:cxn modelId="{0B95947F-4D08-4B47-8ABC-72D3FA66882F}" type="presParOf" srcId="{88278734-547A-4F97-BA5A-ADF6DCCDD30B}" destId="{E974A153-FC28-433B-9EBE-121A15FB13D9}" srcOrd="2" destOrd="0" presId="urn:microsoft.com/office/officeart/2005/8/layout/hierarchy3"/>
    <dgm:cxn modelId="{901970DA-432E-47AC-9FB0-8659D326CB8B}" type="presParOf" srcId="{88278734-547A-4F97-BA5A-ADF6DCCDD30B}" destId="{03F1BC8A-379F-47D4-AB9B-3F3EDDE3ED46}" srcOrd="3" destOrd="0" presId="urn:microsoft.com/office/officeart/2005/8/layout/hierarchy3"/>
    <dgm:cxn modelId="{3F14BC2E-3024-428D-8B96-407BB17D7E6B}" type="presParOf" srcId="{88278734-547A-4F97-BA5A-ADF6DCCDD30B}" destId="{B0DFCC98-DE16-4C98-AD65-42B2804FC931}" srcOrd="4" destOrd="0" presId="urn:microsoft.com/office/officeart/2005/8/layout/hierarchy3"/>
    <dgm:cxn modelId="{0BB50932-2797-4E84-A181-C3D3A5606EC0}" type="presParOf" srcId="{88278734-547A-4F97-BA5A-ADF6DCCDD30B}" destId="{941781A1-5A93-4BD8-9010-887CD0F5D725}" srcOrd="5" destOrd="0" presId="urn:microsoft.com/office/officeart/2005/8/layout/hierarchy3"/>
    <dgm:cxn modelId="{4D491979-0978-4B18-899B-86069E681864}" type="presParOf" srcId="{F07ECA3E-5315-4345-B690-08128D1C0B2F}" destId="{DC6A3DCC-D6C4-486E-ABED-6C1E911D1FCB}" srcOrd="1" destOrd="0" presId="urn:microsoft.com/office/officeart/2005/8/layout/hierarchy3"/>
    <dgm:cxn modelId="{8936EA8C-2623-4AE1-8564-75A6C2F8E86F}" type="presParOf" srcId="{DC6A3DCC-D6C4-486E-ABED-6C1E911D1FCB}" destId="{99E27B92-01F6-46E0-9E53-6A7C42040213}" srcOrd="0" destOrd="0" presId="urn:microsoft.com/office/officeart/2005/8/layout/hierarchy3"/>
    <dgm:cxn modelId="{378B769F-AEE4-4C47-9EAC-7E209EFAB3E3}" type="presParOf" srcId="{99E27B92-01F6-46E0-9E53-6A7C42040213}" destId="{983883F7-B671-476E-89E9-EA8AFE413ABF}" srcOrd="0" destOrd="0" presId="urn:microsoft.com/office/officeart/2005/8/layout/hierarchy3"/>
    <dgm:cxn modelId="{1D83D4A0-1262-481D-B5B5-418B2E9870DA}" type="presParOf" srcId="{99E27B92-01F6-46E0-9E53-6A7C42040213}" destId="{89347D9E-1970-4EEF-A937-CD704985E3D6}" srcOrd="1" destOrd="0" presId="urn:microsoft.com/office/officeart/2005/8/layout/hierarchy3"/>
    <dgm:cxn modelId="{2AE3DC90-85C9-4CE4-A25D-DC537D1B44CB}" type="presParOf" srcId="{DC6A3DCC-D6C4-486E-ABED-6C1E911D1FCB}" destId="{AAB1B61A-1436-4D82-AAF4-BB682C653B70}" srcOrd="1" destOrd="0" presId="urn:microsoft.com/office/officeart/2005/8/layout/hierarchy3"/>
    <dgm:cxn modelId="{2A87FF9C-6E5C-423C-A83F-42533B46F98D}" type="presParOf" srcId="{AAB1B61A-1436-4D82-AAF4-BB682C653B70}" destId="{5C9EECBB-2D66-4737-AE81-954A1BE12CC7}" srcOrd="0" destOrd="0" presId="urn:microsoft.com/office/officeart/2005/8/layout/hierarchy3"/>
    <dgm:cxn modelId="{CBDDB144-D634-4E83-9C10-1B2CE4FE3624}" type="presParOf" srcId="{AAB1B61A-1436-4D82-AAF4-BB682C653B70}" destId="{A678CA6B-94A6-4137-839B-ED99A21CEE09}" srcOrd="1" destOrd="0" presId="urn:microsoft.com/office/officeart/2005/8/layout/hierarchy3"/>
    <dgm:cxn modelId="{6439C4F8-E30A-40FC-851C-9D9EF4FF8EAB}" type="presParOf" srcId="{AAB1B61A-1436-4D82-AAF4-BB682C653B70}" destId="{3C9007DD-45BC-4F92-92CE-2B9DA348BCE2}" srcOrd="2" destOrd="0" presId="urn:microsoft.com/office/officeart/2005/8/layout/hierarchy3"/>
    <dgm:cxn modelId="{94078334-0469-4D79-B675-8B2A7F5D83A9}" type="presParOf" srcId="{AAB1B61A-1436-4D82-AAF4-BB682C653B70}" destId="{C928167E-764C-403C-8EC6-0D846D3CF663}" srcOrd="3" destOrd="0" presId="urn:microsoft.com/office/officeart/2005/8/layout/hierarchy3"/>
    <dgm:cxn modelId="{BBAD3663-050B-4531-9F87-5B7B5C906382}" type="presParOf" srcId="{AAB1B61A-1436-4D82-AAF4-BB682C653B70}" destId="{60384070-0990-4C63-BAE6-49F7EB324E54}" srcOrd="4" destOrd="0" presId="urn:microsoft.com/office/officeart/2005/8/layout/hierarchy3"/>
    <dgm:cxn modelId="{DE59C3E5-182D-4C4F-8E54-4406B4B746F2}" type="presParOf" srcId="{AAB1B61A-1436-4D82-AAF4-BB682C653B70}" destId="{D04F483E-BDA7-4ECE-A810-84767AC5DFA6}" srcOrd="5" destOrd="0" presId="urn:microsoft.com/office/officeart/2005/8/layout/hierarchy3"/>
    <dgm:cxn modelId="{0A83B53B-03AC-4AF0-8036-07C66764DD4E}" type="presParOf" srcId="{F07ECA3E-5315-4345-B690-08128D1C0B2F}" destId="{C7D5EBE4-39E1-4134-A39C-29D3D25B3812}" srcOrd="2" destOrd="0" presId="urn:microsoft.com/office/officeart/2005/8/layout/hierarchy3"/>
    <dgm:cxn modelId="{CC27CC65-6A7C-47FD-8363-0803780FF481}" type="presParOf" srcId="{C7D5EBE4-39E1-4134-A39C-29D3D25B3812}" destId="{DC71D2B1-087E-44F4-936C-A86303CF5C2D}" srcOrd="0" destOrd="0" presId="urn:microsoft.com/office/officeart/2005/8/layout/hierarchy3"/>
    <dgm:cxn modelId="{B5A0A662-3A83-4CA2-B84A-284DB47160D5}" type="presParOf" srcId="{DC71D2B1-087E-44F4-936C-A86303CF5C2D}" destId="{97CC83DA-080D-4648-9606-0C5818ACE68C}" srcOrd="0" destOrd="0" presId="urn:microsoft.com/office/officeart/2005/8/layout/hierarchy3"/>
    <dgm:cxn modelId="{9164F2D1-C8C9-4593-8FA4-CA26C5B81C48}" type="presParOf" srcId="{DC71D2B1-087E-44F4-936C-A86303CF5C2D}" destId="{CD7A0941-D744-4B85-A6DC-E2C1B8052B7A}" srcOrd="1" destOrd="0" presId="urn:microsoft.com/office/officeart/2005/8/layout/hierarchy3"/>
    <dgm:cxn modelId="{7C88CDF3-5B97-4000-8A68-77F1EE795D51}" type="presParOf" srcId="{C7D5EBE4-39E1-4134-A39C-29D3D25B3812}" destId="{2561F55F-44CE-4207-B994-6CA55C129DB1}" srcOrd="1" destOrd="0" presId="urn:microsoft.com/office/officeart/2005/8/layout/hierarchy3"/>
    <dgm:cxn modelId="{6373405E-6B2D-452F-A0B1-B1F5163D8D00}" type="presParOf" srcId="{2561F55F-44CE-4207-B994-6CA55C129DB1}" destId="{7C8218D8-2DFB-4D2F-BAE0-3C5DCFB00550}" srcOrd="0" destOrd="0" presId="urn:microsoft.com/office/officeart/2005/8/layout/hierarchy3"/>
    <dgm:cxn modelId="{5D92375D-E054-4E65-82BF-E9772AB7F367}" type="presParOf" srcId="{2561F55F-44CE-4207-B994-6CA55C129DB1}" destId="{85ECA8D5-1F24-4D51-8170-79507B5A2783}" srcOrd="1" destOrd="0" presId="urn:microsoft.com/office/officeart/2005/8/layout/hierarchy3"/>
    <dgm:cxn modelId="{7ED04714-1E2B-4C63-85FD-46A3EC8F9F82}" type="presParOf" srcId="{2561F55F-44CE-4207-B994-6CA55C129DB1}" destId="{200A9FB4-C053-4C1A-8000-ED5715AE257C}" srcOrd="2" destOrd="0" presId="urn:microsoft.com/office/officeart/2005/8/layout/hierarchy3"/>
    <dgm:cxn modelId="{E2EB155D-0072-4224-9D6E-252FD99D4654}" type="presParOf" srcId="{2561F55F-44CE-4207-B994-6CA55C129DB1}" destId="{7491CC73-BA13-43E3-88A5-20CDEE77D246}" srcOrd="3" destOrd="0" presId="urn:microsoft.com/office/officeart/2005/8/layout/hierarchy3"/>
    <dgm:cxn modelId="{3E634A85-3DF2-4257-BE60-84FC88745CE4}" type="presParOf" srcId="{2561F55F-44CE-4207-B994-6CA55C129DB1}" destId="{CEAC42BA-5E65-48EA-BE86-221D54C0DFAB}" srcOrd="4" destOrd="0" presId="urn:microsoft.com/office/officeart/2005/8/layout/hierarchy3"/>
    <dgm:cxn modelId="{956E6696-0736-4EEF-AAD3-6FA3D991A180}" type="presParOf" srcId="{2561F55F-44CE-4207-B994-6CA55C129DB1}" destId="{61EB9CFC-3E82-488B-B926-B3A39AF15366}" srcOrd="5" destOrd="0" presId="urn:microsoft.com/office/officeart/2005/8/layout/hierarchy3"/>
    <dgm:cxn modelId="{6DA8472C-5F8A-4753-88E5-DD679FDAA634}" type="presParOf" srcId="{2561F55F-44CE-4207-B994-6CA55C129DB1}" destId="{B68BC799-653B-4EBD-B2EF-72A720DEA5BA}" srcOrd="6" destOrd="0" presId="urn:microsoft.com/office/officeart/2005/8/layout/hierarchy3"/>
    <dgm:cxn modelId="{9D09B8EA-2C9B-4B28-AC17-57B9111555AE}" type="presParOf" srcId="{2561F55F-44CE-4207-B994-6CA55C129DB1}" destId="{49CF953B-B235-4C89-8A78-353C2C637514}"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FAD5E-2D48-494E-B790-BA927E743EBF}">
      <dsp:nvSpPr>
        <dsp:cNvPr id="0" name=""/>
        <dsp:cNvSpPr/>
      </dsp:nvSpPr>
      <dsp:spPr>
        <a:xfrm>
          <a:off x="4495800" y="679668"/>
          <a:ext cx="3765312" cy="254123"/>
        </a:xfrm>
        <a:custGeom>
          <a:avLst/>
          <a:gdLst/>
          <a:ahLst/>
          <a:cxnLst/>
          <a:rect l="0" t="0" r="0" b="0"/>
          <a:pathLst>
            <a:path>
              <a:moveTo>
                <a:pt x="0" y="0"/>
              </a:moveTo>
              <a:lnTo>
                <a:pt x="0" y="127061"/>
              </a:lnTo>
              <a:lnTo>
                <a:pt x="3765312" y="127061"/>
              </a:lnTo>
              <a:lnTo>
                <a:pt x="3765312" y="2541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E9EF52-7CEA-4609-8931-A7FF3B434900}">
      <dsp:nvSpPr>
        <dsp:cNvPr id="0" name=""/>
        <dsp:cNvSpPr/>
      </dsp:nvSpPr>
      <dsp:spPr>
        <a:xfrm>
          <a:off x="5814086" y="1538848"/>
          <a:ext cx="149419" cy="1313933"/>
        </a:xfrm>
        <a:custGeom>
          <a:avLst/>
          <a:gdLst/>
          <a:ahLst/>
          <a:cxnLst/>
          <a:rect l="0" t="0" r="0" b="0"/>
          <a:pathLst>
            <a:path>
              <a:moveTo>
                <a:pt x="0" y="0"/>
              </a:moveTo>
              <a:lnTo>
                <a:pt x="0" y="1313933"/>
              </a:lnTo>
              <a:lnTo>
                <a:pt x="149419" y="13139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4B67DA-07CE-4FE1-BCEE-9979AE31C9D6}">
      <dsp:nvSpPr>
        <dsp:cNvPr id="0" name=""/>
        <dsp:cNvSpPr/>
      </dsp:nvSpPr>
      <dsp:spPr>
        <a:xfrm>
          <a:off x="5814086" y="1538848"/>
          <a:ext cx="149419" cy="454754"/>
        </a:xfrm>
        <a:custGeom>
          <a:avLst/>
          <a:gdLst/>
          <a:ahLst/>
          <a:cxnLst/>
          <a:rect l="0" t="0" r="0" b="0"/>
          <a:pathLst>
            <a:path>
              <a:moveTo>
                <a:pt x="0" y="0"/>
              </a:moveTo>
              <a:lnTo>
                <a:pt x="0" y="454754"/>
              </a:lnTo>
              <a:lnTo>
                <a:pt x="149419" y="45475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E998BF-A320-463D-9A96-0BAFBF982448}">
      <dsp:nvSpPr>
        <dsp:cNvPr id="0" name=""/>
        <dsp:cNvSpPr/>
      </dsp:nvSpPr>
      <dsp:spPr>
        <a:xfrm>
          <a:off x="4495800" y="679668"/>
          <a:ext cx="1969699" cy="254123"/>
        </a:xfrm>
        <a:custGeom>
          <a:avLst/>
          <a:gdLst/>
          <a:ahLst/>
          <a:cxnLst/>
          <a:rect l="0" t="0" r="0" b="0"/>
          <a:pathLst>
            <a:path>
              <a:moveTo>
                <a:pt x="0" y="0"/>
              </a:moveTo>
              <a:lnTo>
                <a:pt x="0" y="127061"/>
              </a:lnTo>
              <a:lnTo>
                <a:pt x="1969699" y="127061"/>
              </a:lnTo>
              <a:lnTo>
                <a:pt x="1969699" y="2541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0E3116-49BE-4B5B-8314-68B17B636B41}">
      <dsp:nvSpPr>
        <dsp:cNvPr id="0" name=""/>
        <dsp:cNvSpPr/>
      </dsp:nvSpPr>
      <dsp:spPr>
        <a:xfrm>
          <a:off x="3931430" y="1538848"/>
          <a:ext cx="149419" cy="2099580"/>
        </a:xfrm>
        <a:custGeom>
          <a:avLst/>
          <a:gdLst/>
          <a:ahLst/>
          <a:cxnLst/>
          <a:rect l="0" t="0" r="0" b="0"/>
          <a:pathLst>
            <a:path>
              <a:moveTo>
                <a:pt x="0" y="0"/>
              </a:moveTo>
              <a:lnTo>
                <a:pt x="0" y="2099580"/>
              </a:lnTo>
              <a:lnTo>
                <a:pt x="149419" y="209958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76C68A-C0D2-4F15-ABED-0DD209E13477}">
      <dsp:nvSpPr>
        <dsp:cNvPr id="0" name=""/>
        <dsp:cNvSpPr/>
      </dsp:nvSpPr>
      <dsp:spPr>
        <a:xfrm>
          <a:off x="3931430" y="1538848"/>
          <a:ext cx="149419" cy="1313933"/>
        </a:xfrm>
        <a:custGeom>
          <a:avLst/>
          <a:gdLst/>
          <a:ahLst/>
          <a:cxnLst/>
          <a:rect l="0" t="0" r="0" b="0"/>
          <a:pathLst>
            <a:path>
              <a:moveTo>
                <a:pt x="0" y="0"/>
              </a:moveTo>
              <a:lnTo>
                <a:pt x="0" y="1313933"/>
              </a:lnTo>
              <a:lnTo>
                <a:pt x="149419" y="13139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00E8D8-A6CC-467D-ACEB-E910F67A715C}">
      <dsp:nvSpPr>
        <dsp:cNvPr id="0" name=""/>
        <dsp:cNvSpPr/>
      </dsp:nvSpPr>
      <dsp:spPr>
        <a:xfrm>
          <a:off x="3931430" y="1538848"/>
          <a:ext cx="149419" cy="454754"/>
        </a:xfrm>
        <a:custGeom>
          <a:avLst/>
          <a:gdLst/>
          <a:ahLst/>
          <a:cxnLst/>
          <a:rect l="0" t="0" r="0" b="0"/>
          <a:pathLst>
            <a:path>
              <a:moveTo>
                <a:pt x="0" y="0"/>
              </a:moveTo>
              <a:lnTo>
                <a:pt x="0" y="454754"/>
              </a:lnTo>
              <a:lnTo>
                <a:pt x="149419" y="45475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92FDF4-7AE2-4558-AEF8-9932B1AC49DE}">
      <dsp:nvSpPr>
        <dsp:cNvPr id="0" name=""/>
        <dsp:cNvSpPr/>
      </dsp:nvSpPr>
      <dsp:spPr>
        <a:xfrm>
          <a:off x="4450080" y="679668"/>
          <a:ext cx="91440" cy="254123"/>
        </a:xfrm>
        <a:custGeom>
          <a:avLst/>
          <a:gdLst/>
          <a:ahLst/>
          <a:cxnLst/>
          <a:rect l="0" t="0" r="0" b="0"/>
          <a:pathLst>
            <a:path>
              <a:moveTo>
                <a:pt x="45720" y="0"/>
              </a:moveTo>
              <a:lnTo>
                <a:pt x="45720" y="127061"/>
              </a:lnTo>
              <a:lnTo>
                <a:pt x="132763" y="127061"/>
              </a:lnTo>
              <a:lnTo>
                <a:pt x="132763" y="2541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33A3F5-80EE-4864-9536-398B6320E338}">
      <dsp:nvSpPr>
        <dsp:cNvPr id="0" name=""/>
        <dsp:cNvSpPr/>
      </dsp:nvSpPr>
      <dsp:spPr>
        <a:xfrm>
          <a:off x="2048774" y="1538848"/>
          <a:ext cx="149419" cy="2099580"/>
        </a:xfrm>
        <a:custGeom>
          <a:avLst/>
          <a:gdLst/>
          <a:ahLst/>
          <a:cxnLst/>
          <a:rect l="0" t="0" r="0" b="0"/>
          <a:pathLst>
            <a:path>
              <a:moveTo>
                <a:pt x="0" y="0"/>
              </a:moveTo>
              <a:lnTo>
                <a:pt x="0" y="2099580"/>
              </a:lnTo>
              <a:lnTo>
                <a:pt x="149419" y="209958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3917E3-522E-45BF-B6E4-8A06A33D115D}">
      <dsp:nvSpPr>
        <dsp:cNvPr id="0" name=""/>
        <dsp:cNvSpPr/>
      </dsp:nvSpPr>
      <dsp:spPr>
        <a:xfrm>
          <a:off x="2048774" y="1538848"/>
          <a:ext cx="149419" cy="1313933"/>
        </a:xfrm>
        <a:custGeom>
          <a:avLst/>
          <a:gdLst/>
          <a:ahLst/>
          <a:cxnLst/>
          <a:rect l="0" t="0" r="0" b="0"/>
          <a:pathLst>
            <a:path>
              <a:moveTo>
                <a:pt x="0" y="0"/>
              </a:moveTo>
              <a:lnTo>
                <a:pt x="0" y="1313933"/>
              </a:lnTo>
              <a:lnTo>
                <a:pt x="149419" y="13139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2BAFEB-3AFB-4287-A582-583FFD4EF6B2}">
      <dsp:nvSpPr>
        <dsp:cNvPr id="0" name=""/>
        <dsp:cNvSpPr/>
      </dsp:nvSpPr>
      <dsp:spPr>
        <a:xfrm>
          <a:off x="2048774" y="1538848"/>
          <a:ext cx="149419" cy="454754"/>
        </a:xfrm>
        <a:custGeom>
          <a:avLst/>
          <a:gdLst/>
          <a:ahLst/>
          <a:cxnLst/>
          <a:rect l="0" t="0" r="0" b="0"/>
          <a:pathLst>
            <a:path>
              <a:moveTo>
                <a:pt x="0" y="0"/>
              </a:moveTo>
              <a:lnTo>
                <a:pt x="0" y="454754"/>
              </a:lnTo>
              <a:lnTo>
                <a:pt x="149419" y="45475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B6E028-FDF4-432A-AA2E-ECFE33BDCF58}">
      <dsp:nvSpPr>
        <dsp:cNvPr id="0" name=""/>
        <dsp:cNvSpPr/>
      </dsp:nvSpPr>
      <dsp:spPr>
        <a:xfrm>
          <a:off x="2700187" y="679668"/>
          <a:ext cx="1795612" cy="254123"/>
        </a:xfrm>
        <a:custGeom>
          <a:avLst/>
          <a:gdLst/>
          <a:ahLst/>
          <a:cxnLst/>
          <a:rect l="0" t="0" r="0" b="0"/>
          <a:pathLst>
            <a:path>
              <a:moveTo>
                <a:pt x="1795612" y="0"/>
              </a:moveTo>
              <a:lnTo>
                <a:pt x="1795612" y="127061"/>
              </a:lnTo>
              <a:lnTo>
                <a:pt x="0" y="127061"/>
              </a:lnTo>
              <a:lnTo>
                <a:pt x="0" y="2541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3A5614-C069-424D-86D3-6B7AA08FA128}">
      <dsp:nvSpPr>
        <dsp:cNvPr id="0" name=""/>
        <dsp:cNvSpPr/>
      </dsp:nvSpPr>
      <dsp:spPr>
        <a:xfrm>
          <a:off x="166117" y="1538848"/>
          <a:ext cx="149419" cy="2099580"/>
        </a:xfrm>
        <a:custGeom>
          <a:avLst/>
          <a:gdLst/>
          <a:ahLst/>
          <a:cxnLst/>
          <a:rect l="0" t="0" r="0" b="0"/>
          <a:pathLst>
            <a:path>
              <a:moveTo>
                <a:pt x="0" y="0"/>
              </a:moveTo>
              <a:lnTo>
                <a:pt x="0" y="2099580"/>
              </a:lnTo>
              <a:lnTo>
                <a:pt x="149419" y="209958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904235-8225-45FC-B424-4F96B89F0659}">
      <dsp:nvSpPr>
        <dsp:cNvPr id="0" name=""/>
        <dsp:cNvSpPr/>
      </dsp:nvSpPr>
      <dsp:spPr>
        <a:xfrm>
          <a:off x="166117" y="1538848"/>
          <a:ext cx="149419" cy="1313933"/>
        </a:xfrm>
        <a:custGeom>
          <a:avLst/>
          <a:gdLst/>
          <a:ahLst/>
          <a:cxnLst/>
          <a:rect l="0" t="0" r="0" b="0"/>
          <a:pathLst>
            <a:path>
              <a:moveTo>
                <a:pt x="0" y="0"/>
              </a:moveTo>
              <a:lnTo>
                <a:pt x="0" y="1313933"/>
              </a:lnTo>
              <a:lnTo>
                <a:pt x="149419" y="13139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21F94C-44E7-45A9-AAB3-A26D8D754B7A}">
      <dsp:nvSpPr>
        <dsp:cNvPr id="0" name=""/>
        <dsp:cNvSpPr/>
      </dsp:nvSpPr>
      <dsp:spPr>
        <a:xfrm>
          <a:off x="166117" y="1538848"/>
          <a:ext cx="149419" cy="454754"/>
        </a:xfrm>
        <a:custGeom>
          <a:avLst/>
          <a:gdLst/>
          <a:ahLst/>
          <a:cxnLst/>
          <a:rect l="0" t="0" r="0" b="0"/>
          <a:pathLst>
            <a:path>
              <a:moveTo>
                <a:pt x="0" y="0"/>
              </a:moveTo>
              <a:lnTo>
                <a:pt x="0" y="454754"/>
              </a:lnTo>
              <a:lnTo>
                <a:pt x="149419" y="45475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3521A3-2392-4CCF-B3B4-62C7278BF560}">
      <dsp:nvSpPr>
        <dsp:cNvPr id="0" name=""/>
        <dsp:cNvSpPr/>
      </dsp:nvSpPr>
      <dsp:spPr>
        <a:xfrm>
          <a:off x="817530" y="679668"/>
          <a:ext cx="3678269" cy="254123"/>
        </a:xfrm>
        <a:custGeom>
          <a:avLst/>
          <a:gdLst/>
          <a:ahLst/>
          <a:cxnLst/>
          <a:rect l="0" t="0" r="0" b="0"/>
          <a:pathLst>
            <a:path>
              <a:moveTo>
                <a:pt x="3678269" y="0"/>
              </a:moveTo>
              <a:lnTo>
                <a:pt x="3678269" y="127061"/>
              </a:lnTo>
              <a:lnTo>
                <a:pt x="0" y="127061"/>
              </a:lnTo>
              <a:lnTo>
                <a:pt x="0" y="2541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2DC7B3-5E35-4D29-A22F-A4156856DDCF}">
      <dsp:nvSpPr>
        <dsp:cNvPr id="0" name=""/>
        <dsp:cNvSpPr/>
      </dsp:nvSpPr>
      <dsp:spPr>
        <a:xfrm>
          <a:off x="3890743" y="74612"/>
          <a:ext cx="1210112" cy="605056"/>
        </a:xfrm>
        <a:prstGeom prst="rect">
          <a:avLst/>
        </a:prstGeom>
        <a:solidFill>
          <a:schemeClr val="tx1">
            <a:lumMod val="95000"/>
            <a:lumOff val="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8c/kWh</a:t>
          </a:r>
          <a:endParaRPr lang="en-US" sz="2400" b="1" kern="1200" dirty="0"/>
        </a:p>
      </dsp:txBody>
      <dsp:txXfrm>
        <a:off x="3890743" y="74612"/>
        <a:ext cx="1210112" cy="605056"/>
      </dsp:txXfrm>
    </dsp:sp>
    <dsp:sp modelId="{9972AF88-F1B2-4492-A413-688C2282C8A9}">
      <dsp:nvSpPr>
        <dsp:cNvPr id="0" name=""/>
        <dsp:cNvSpPr/>
      </dsp:nvSpPr>
      <dsp:spPr>
        <a:xfrm>
          <a:off x="3264" y="933792"/>
          <a:ext cx="1628532" cy="605056"/>
        </a:xfrm>
        <a:prstGeom prst="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Reliability</a:t>
          </a:r>
          <a:endParaRPr lang="en-US" sz="1600" b="1" kern="1200" dirty="0"/>
        </a:p>
      </dsp:txBody>
      <dsp:txXfrm>
        <a:off x="3264" y="933792"/>
        <a:ext cx="1628532" cy="605056"/>
      </dsp:txXfrm>
    </dsp:sp>
    <dsp:sp modelId="{9DA834F1-2D72-487E-9409-ACD2E986EFC9}">
      <dsp:nvSpPr>
        <dsp:cNvPr id="0" name=""/>
        <dsp:cNvSpPr/>
      </dsp:nvSpPr>
      <dsp:spPr>
        <a:xfrm>
          <a:off x="315537" y="1691074"/>
          <a:ext cx="1628532" cy="605056"/>
        </a:xfrm>
        <a:prstGeom prst="rect">
          <a:avLst/>
        </a:prstGeom>
        <a:solidFill>
          <a:schemeClr val="accent5">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ts val="0"/>
            </a:spcAft>
          </a:pPr>
          <a:r>
            <a:rPr lang="en-US" sz="1400" b="1" kern="1200" dirty="0" smtClean="0"/>
            <a:t>R1</a:t>
          </a:r>
        </a:p>
        <a:p>
          <a:pPr lvl="0" algn="ctr" defTabSz="622300">
            <a:lnSpc>
              <a:spcPct val="90000"/>
            </a:lnSpc>
            <a:spcBef>
              <a:spcPct val="0"/>
            </a:spcBef>
            <a:spcAft>
              <a:spcPct val="35000"/>
            </a:spcAft>
          </a:pPr>
          <a:r>
            <a:rPr lang="en-US" sz="1400" kern="1200" dirty="0" smtClean="0"/>
            <a:t>Design life: 20 years</a:t>
          </a:r>
          <a:endParaRPr lang="en-US" sz="1400" kern="1200" dirty="0"/>
        </a:p>
      </dsp:txBody>
      <dsp:txXfrm>
        <a:off x="315537" y="1691074"/>
        <a:ext cx="1628532" cy="605056"/>
      </dsp:txXfrm>
    </dsp:sp>
    <dsp:sp modelId="{03ED6C12-9EFE-4043-87DB-F6ED8ECDD97D}">
      <dsp:nvSpPr>
        <dsp:cNvPr id="0" name=""/>
        <dsp:cNvSpPr/>
      </dsp:nvSpPr>
      <dsp:spPr>
        <a:xfrm>
          <a:off x="315537" y="2550254"/>
          <a:ext cx="1628532" cy="605056"/>
        </a:xfrm>
        <a:prstGeom prst="rect">
          <a:avLst/>
        </a:prstGeom>
        <a:solidFill>
          <a:schemeClr val="accent5">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ts val="0"/>
            </a:spcAft>
          </a:pPr>
          <a:r>
            <a:rPr lang="en-US" sz="1400" b="1" kern="1200" dirty="0" smtClean="0"/>
            <a:t>R2</a:t>
          </a:r>
        </a:p>
        <a:p>
          <a:pPr lvl="0" algn="ctr" defTabSz="622300">
            <a:lnSpc>
              <a:spcPct val="90000"/>
            </a:lnSpc>
            <a:spcBef>
              <a:spcPct val="0"/>
            </a:spcBef>
            <a:spcAft>
              <a:spcPct val="35000"/>
            </a:spcAft>
          </a:pPr>
          <a:r>
            <a:rPr lang="en-US" sz="1400" kern="1200" dirty="0" smtClean="0"/>
            <a:t>Maintenance interval: 5 years</a:t>
          </a:r>
          <a:endParaRPr lang="en-US" sz="1400" kern="1200" dirty="0"/>
        </a:p>
      </dsp:txBody>
      <dsp:txXfrm>
        <a:off x="315537" y="2550254"/>
        <a:ext cx="1628532" cy="605056"/>
      </dsp:txXfrm>
    </dsp:sp>
    <dsp:sp modelId="{031E586B-D4E7-413E-83CA-807A7EE638C4}">
      <dsp:nvSpPr>
        <dsp:cNvPr id="0" name=""/>
        <dsp:cNvSpPr/>
      </dsp:nvSpPr>
      <dsp:spPr>
        <a:xfrm>
          <a:off x="315537" y="3335901"/>
          <a:ext cx="1628532" cy="605056"/>
        </a:xfrm>
        <a:prstGeom prst="rect">
          <a:avLst/>
        </a:prstGeom>
        <a:solidFill>
          <a:schemeClr val="accent5">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ts val="0"/>
            </a:spcAft>
          </a:pPr>
          <a:r>
            <a:rPr lang="en-US" sz="1400" b="1" kern="1200" dirty="0" smtClean="0"/>
            <a:t>R3</a:t>
          </a:r>
          <a:r>
            <a:rPr lang="en-US" sz="1400" kern="1200" dirty="0" smtClean="0"/>
            <a:t> </a:t>
          </a:r>
        </a:p>
        <a:p>
          <a:pPr lvl="0" algn="ctr" defTabSz="622300">
            <a:lnSpc>
              <a:spcPct val="90000"/>
            </a:lnSpc>
            <a:spcBef>
              <a:spcPct val="0"/>
            </a:spcBef>
            <a:spcAft>
              <a:spcPct val="35000"/>
            </a:spcAft>
          </a:pPr>
          <a:r>
            <a:rPr lang="en-US" sz="1400" kern="1200" dirty="0" smtClean="0"/>
            <a:t>Dry environment inside nacelle</a:t>
          </a:r>
          <a:endParaRPr lang="en-US" sz="1400" kern="1200" dirty="0"/>
        </a:p>
      </dsp:txBody>
      <dsp:txXfrm>
        <a:off x="315537" y="3335901"/>
        <a:ext cx="1628532" cy="605056"/>
      </dsp:txXfrm>
    </dsp:sp>
    <dsp:sp modelId="{0E770931-39F2-4831-A7C3-72B9D1B43477}">
      <dsp:nvSpPr>
        <dsp:cNvPr id="0" name=""/>
        <dsp:cNvSpPr/>
      </dsp:nvSpPr>
      <dsp:spPr>
        <a:xfrm>
          <a:off x="1885920" y="933792"/>
          <a:ext cx="1628532" cy="605056"/>
        </a:xfrm>
        <a:prstGeom prst="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Energy Production</a:t>
          </a:r>
          <a:endParaRPr lang="en-US" sz="1600" b="1" kern="1200" dirty="0"/>
        </a:p>
      </dsp:txBody>
      <dsp:txXfrm>
        <a:off x="1885920" y="933792"/>
        <a:ext cx="1628532" cy="605056"/>
      </dsp:txXfrm>
    </dsp:sp>
    <dsp:sp modelId="{03D44A9E-355C-43F1-94BC-5D202D6870DE}">
      <dsp:nvSpPr>
        <dsp:cNvPr id="0" name=""/>
        <dsp:cNvSpPr/>
      </dsp:nvSpPr>
      <dsp:spPr>
        <a:xfrm>
          <a:off x="2198193" y="1691074"/>
          <a:ext cx="1628532" cy="605056"/>
        </a:xfrm>
        <a:prstGeom prst="rect">
          <a:avLst/>
        </a:prstGeom>
        <a:solidFill>
          <a:schemeClr val="accent5">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ts val="0"/>
            </a:spcAft>
          </a:pPr>
          <a:r>
            <a:rPr lang="en-US" sz="1400" b="1" kern="1200" dirty="0" smtClean="0"/>
            <a:t>E1</a:t>
          </a:r>
        </a:p>
        <a:p>
          <a:pPr lvl="0" algn="ctr" defTabSz="622300">
            <a:lnSpc>
              <a:spcPct val="90000"/>
            </a:lnSpc>
            <a:spcBef>
              <a:spcPct val="0"/>
            </a:spcBef>
            <a:spcAft>
              <a:spcPct val="35000"/>
            </a:spcAft>
          </a:pPr>
          <a:r>
            <a:rPr lang="en-US" sz="1400" kern="1200" dirty="0" smtClean="0"/>
            <a:t>C-Plane Rated Output: 3.2MW</a:t>
          </a:r>
          <a:endParaRPr lang="en-US" sz="1400" kern="1200" dirty="0"/>
        </a:p>
      </dsp:txBody>
      <dsp:txXfrm>
        <a:off x="2198193" y="1691074"/>
        <a:ext cx="1628532" cy="605056"/>
      </dsp:txXfrm>
    </dsp:sp>
    <dsp:sp modelId="{544F31C4-CC64-42D4-B919-33B509CAD566}">
      <dsp:nvSpPr>
        <dsp:cNvPr id="0" name=""/>
        <dsp:cNvSpPr/>
      </dsp:nvSpPr>
      <dsp:spPr>
        <a:xfrm>
          <a:off x="2198193" y="2550254"/>
          <a:ext cx="1628532" cy="605056"/>
        </a:xfrm>
        <a:prstGeom prst="rect">
          <a:avLst/>
        </a:prstGeom>
        <a:solidFill>
          <a:schemeClr val="accent5">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ts val="0"/>
            </a:spcAft>
          </a:pPr>
          <a:r>
            <a:rPr lang="en-US" sz="1400" b="1" kern="1200" dirty="0" smtClean="0"/>
            <a:t>E2</a:t>
          </a:r>
        </a:p>
        <a:p>
          <a:pPr lvl="0" algn="ctr" defTabSz="622300">
            <a:lnSpc>
              <a:spcPct val="90000"/>
            </a:lnSpc>
            <a:spcBef>
              <a:spcPct val="0"/>
            </a:spcBef>
            <a:spcAft>
              <a:spcPct val="35000"/>
            </a:spcAft>
          </a:pPr>
          <a:r>
            <a:rPr lang="en-US" sz="1400" kern="1200" dirty="0" smtClean="0"/>
            <a:t>Target capacity factor: 65%</a:t>
          </a:r>
          <a:endParaRPr lang="en-US" sz="1400" kern="1200" dirty="0"/>
        </a:p>
      </dsp:txBody>
      <dsp:txXfrm>
        <a:off x="2198193" y="2550254"/>
        <a:ext cx="1628532" cy="605056"/>
      </dsp:txXfrm>
    </dsp:sp>
    <dsp:sp modelId="{8CB92C02-3368-440A-AE5B-DB8BF711A724}">
      <dsp:nvSpPr>
        <dsp:cNvPr id="0" name=""/>
        <dsp:cNvSpPr/>
      </dsp:nvSpPr>
      <dsp:spPr>
        <a:xfrm>
          <a:off x="2198193" y="3335901"/>
          <a:ext cx="1628532" cy="605056"/>
        </a:xfrm>
        <a:prstGeom prst="rect">
          <a:avLst/>
        </a:prstGeom>
        <a:solidFill>
          <a:schemeClr val="accent5">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ts val="0"/>
            </a:spcAft>
          </a:pPr>
          <a:r>
            <a:rPr lang="en-US" sz="1400" b="1" kern="1200" dirty="0" smtClean="0"/>
            <a:t>E3</a:t>
          </a:r>
        </a:p>
        <a:p>
          <a:pPr lvl="0" algn="ctr" defTabSz="622300">
            <a:lnSpc>
              <a:spcPct val="90000"/>
            </a:lnSpc>
            <a:spcBef>
              <a:spcPct val="0"/>
            </a:spcBef>
            <a:spcAft>
              <a:spcPct val="35000"/>
            </a:spcAft>
          </a:pPr>
          <a:r>
            <a:rPr lang="en-US" sz="1400" kern="1200" dirty="0" smtClean="0"/>
            <a:t>Rated current speed: 1.6m/s</a:t>
          </a:r>
          <a:endParaRPr lang="en-US" sz="1400" kern="1200" dirty="0"/>
        </a:p>
      </dsp:txBody>
      <dsp:txXfrm>
        <a:off x="2198193" y="3335901"/>
        <a:ext cx="1628532" cy="605056"/>
      </dsp:txXfrm>
    </dsp:sp>
    <dsp:sp modelId="{7D634447-04AD-47CD-AAC8-25CE2D0571CE}">
      <dsp:nvSpPr>
        <dsp:cNvPr id="0" name=""/>
        <dsp:cNvSpPr/>
      </dsp:nvSpPr>
      <dsp:spPr>
        <a:xfrm>
          <a:off x="3768577" y="933792"/>
          <a:ext cx="1628532" cy="605056"/>
        </a:xfrm>
        <a:prstGeom prst="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Installation and Maintenance</a:t>
          </a:r>
          <a:endParaRPr lang="en-US" sz="1600" b="1" kern="1200" dirty="0"/>
        </a:p>
      </dsp:txBody>
      <dsp:txXfrm>
        <a:off x="3768577" y="933792"/>
        <a:ext cx="1628532" cy="605056"/>
      </dsp:txXfrm>
    </dsp:sp>
    <dsp:sp modelId="{FA105EEE-6007-4BE4-A775-45A98C0F31C1}">
      <dsp:nvSpPr>
        <dsp:cNvPr id="0" name=""/>
        <dsp:cNvSpPr/>
      </dsp:nvSpPr>
      <dsp:spPr>
        <a:xfrm>
          <a:off x="4080849" y="1691074"/>
          <a:ext cx="1628532" cy="605056"/>
        </a:xfrm>
        <a:prstGeom prst="rect">
          <a:avLst/>
        </a:prstGeom>
        <a:solidFill>
          <a:schemeClr val="accent5">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ts val="0"/>
            </a:spcAft>
          </a:pPr>
          <a:r>
            <a:rPr lang="en-US" sz="1400" b="1" kern="1200" dirty="0" smtClean="0"/>
            <a:t>I1</a:t>
          </a:r>
        </a:p>
        <a:p>
          <a:pPr lvl="0" algn="ctr" defTabSz="622300">
            <a:lnSpc>
              <a:spcPct val="90000"/>
            </a:lnSpc>
            <a:spcBef>
              <a:spcPct val="0"/>
            </a:spcBef>
            <a:spcAft>
              <a:spcPct val="35000"/>
            </a:spcAft>
          </a:pPr>
          <a:r>
            <a:rPr lang="en-US" sz="1400" kern="1200" dirty="0" smtClean="0"/>
            <a:t>Towable to site</a:t>
          </a:r>
          <a:endParaRPr lang="en-US" sz="1400" kern="1200" dirty="0"/>
        </a:p>
      </dsp:txBody>
      <dsp:txXfrm>
        <a:off x="4080849" y="1691074"/>
        <a:ext cx="1628532" cy="605056"/>
      </dsp:txXfrm>
    </dsp:sp>
    <dsp:sp modelId="{D2E5B288-C735-4C90-9D76-55FAD332C336}">
      <dsp:nvSpPr>
        <dsp:cNvPr id="0" name=""/>
        <dsp:cNvSpPr/>
      </dsp:nvSpPr>
      <dsp:spPr>
        <a:xfrm>
          <a:off x="4080849" y="2550254"/>
          <a:ext cx="1628532" cy="605056"/>
        </a:xfrm>
        <a:prstGeom prst="rect">
          <a:avLst/>
        </a:prstGeom>
        <a:solidFill>
          <a:schemeClr val="accent5">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ts val="0"/>
            </a:spcAft>
          </a:pPr>
          <a:r>
            <a:rPr lang="en-US" sz="1400" b="1" kern="1200" dirty="0" smtClean="0"/>
            <a:t>I2</a:t>
          </a:r>
        </a:p>
        <a:p>
          <a:pPr lvl="0" algn="ctr" defTabSz="622300">
            <a:lnSpc>
              <a:spcPct val="90000"/>
            </a:lnSpc>
            <a:spcBef>
              <a:spcPct val="0"/>
            </a:spcBef>
            <a:spcAft>
              <a:spcPct val="35000"/>
            </a:spcAft>
          </a:pPr>
          <a:r>
            <a:rPr lang="en-US" sz="1400" kern="1200" dirty="0" smtClean="0"/>
            <a:t>Net buoyancy: 1750 </a:t>
          </a:r>
          <a:r>
            <a:rPr lang="en-US" sz="1400" kern="1200" dirty="0" err="1" smtClean="0"/>
            <a:t>kN</a:t>
          </a:r>
          <a:endParaRPr lang="en-US" sz="1400" kern="1200" dirty="0"/>
        </a:p>
      </dsp:txBody>
      <dsp:txXfrm>
        <a:off x="4080849" y="2550254"/>
        <a:ext cx="1628532" cy="605056"/>
      </dsp:txXfrm>
    </dsp:sp>
    <dsp:sp modelId="{714B48F9-6E21-498E-B7F6-0C721D9D330B}">
      <dsp:nvSpPr>
        <dsp:cNvPr id="0" name=""/>
        <dsp:cNvSpPr/>
      </dsp:nvSpPr>
      <dsp:spPr>
        <a:xfrm>
          <a:off x="4080849" y="3335901"/>
          <a:ext cx="1628532" cy="605056"/>
        </a:xfrm>
        <a:prstGeom prst="rect">
          <a:avLst/>
        </a:prstGeom>
        <a:solidFill>
          <a:schemeClr val="accent5">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ts val="0"/>
            </a:spcAft>
          </a:pPr>
          <a:r>
            <a:rPr lang="en-US" sz="1400" b="1" kern="1200" dirty="0" smtClean="0"/>
            <a:t>I3</a:t>
          </a:r>
        </a:p>
        <a:p>
          <a:pPr lvl="0" algn="ctr" defTabSz="622300">
            <a:lnSpc>
              <a:spcPct val="90000"/>
            </a:lnSpc>
            <a:spcBef>
              <a:spcPct val="0"/>
            </a:spcBef>
            <a:spcAft>
              <a:spcPct val="35000"/>
            </a:spcAft>
          </a:pPr>
          <a:r>
            <a:rPr lang="en-US" sz="1400" kern="1200" dirty="0" smtClean="0"/>
            <a:t>Pitch angle for towing and operation: 0</a:t>
          </a:r>
          <a:r>
            <a:rPr lang="en-US" sz="1400" kern="1200" dirty="0" smtClean="0">
              <a:latin typeface="Arial"/>
              <a:cs typeface="Arial"/>
            </a:rPr>
            <a:t>°</a:t>
          </a:r>
          <a:endParaRPr lang="en-US" sz="1400" kern="1200" dirty="0"/>
        </a:p>
      </dsp:txBody>
      <dsp:txXfrm>
        <a:off x="4080849" y="3335901"/>
        <a:ext cx="1628532" cy="605056"/>
      </dsp:txXfrm>
    </dsp:sp>
    <dsp:sp modelId="{22F51CD0-894D-4B7D-83EE-58FE2F0E1073}">
      <dsp:nvSpPr>
        <dsp:cNvPr id="0" name=""/>
        <dsp:cNvSpPr/>
      </dsp:nvSpPr>
      <dsp:spPr>
        <a:xfrm>
          <a:off x="5651233" y="933792"/>
          <a:ext cx="1628532" cy="605056"/>
        </a:xfrm>
        <a:prstGeom prst="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Site Aspects</a:t>
          </a:r>
          <a:endParaRPr lang="en-US" sz="1600" b="1" kern="1200" dirty="0"/>
        </a:p>
      </dsp:txBody>
      <dsp:txXfrm>
        <a:off x="5651233" y="933792"/>
        <a:ext cx="1628532" cy="605056"/>
      </dsp:txXfrm>
    </dsp:sp>
    <dsp:sp modelId="{CA0D3DEA-A000-4585-AFF3-402346AD4274}">
      <dsp:nvSpPr>
        <dsp:cNvPr id="0" name=""/>
        <dsp:cNvSpPr/>
      </dsp:nvSpPr>
      <dsp:spPr>
        <a:xfrm>
          <a:off x="5963505" y="1691074"/>
          <a:ext cx="1628532" cy="605056"/>
        </a:xfrm>
        <a:prstGeom prst="rect">
          <a:avLst/>
        </a:prstGeom>
        <a:solidFill>
          <a:schemeClr val="accent5">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ts val="0"/>
            </a:spcAft>
          </a:pPr>
          <a:r>
            <a:rPr lang="en-US" sz="1400" b="1" kern="1200" dirty="0" smtClean="0"/>
            <a:t>S1</a:t>
          </a:r>
        </a:p>
        <a:p>
          <a:pPr lvl="0" algn="ctr" defTabSz="622300">
            <a:lnSpc>
              <a:spcPct val="90000"/>
            </a:lnSpc>
            <a:spcBef>
              <a:spcPct val="0"/>
            </a:spcBef>
            <a:spcAft>
              <a:spcPct val="35000"/>
            </a:spcAft>
          </a:pPr>
          <a:r>
            <a:rPr lang="en-US" sz="1400" kern="1200" dirty="0" smtClean="0"/>
            <a:t>Operating depth range: 70-200m</a:t>
          </a:r>
          <a:endParaRPr lang="en-US" sz="1400" kern="1200" dirty="0"/>
        </a:p>
      </dsp:txBody>
      <dsp:txXfrm>
        <a:off x="5963505" y="1691074"/>
        <a:ext cx="1628532" cy="605056"/>
      </dsp:txXfrm>
    </dsp:sp>
    <dsp:sp modelId="{E81DD501-66F7-44E5-9604-ED8C5E2536F1}">
      <dsp:nvSpPr>
        <dsp:cNvPr id="0" name=""/>
        <dsp:cNvSpPr/>
      </dsp:nvSpPr>
      <dsp:spPr>
        <a:xfrm>
          <a:off x="5963505" y="2550254"/>
          <a:ext cx="1628532" cy="605056"/>
        </a:xfrm>
        <a:prstGeom prst="rect">
          <a:avLst/>
        </a:prstGeom>
        <a:solidFill>
          <a:schemeClr val="accent5">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ts val="0"/>
            </a:spcAft>
          </a:pPr>
          <a:r>
            <a:rPr lang="en-US" sz="1400" b="1" kern="1200" dirty="0" smtClean="0"/>
            <a:t>S2</a:t>
          </a:r>
        </a:p>
        <a:p>
          <a:pPr lvl="0" algn="ctr" defTabSz="622300">
            <a:lnSpc>
              <a:spcPct val="90000"/>
            </a:lnSpc>
            <a:spcBef>
              <a:spcPct val="0"/>
            </a:spcBef>
            <a:spcAft>
              <a:spcPct val="35000"/>
            </a:spcAft>
          </a:pPr>
          <a:r>
            <a:rPr lang="en-US" sz="1400" kern="1200" dirty="0" smtClean="0"/>
            <a:t>Crush depth: 305m</a:t>
          </a:r>
          <a:endParaRPr lang="en-US" sz="1400" kern="1200" dirty="0"/>
        </a:p>
      </dsp:txBody>
      <dsp:txXfrm>
        <a:off x="5963505" y="2550254"/>
        <a:ext cx="1628532" cy="605056"/>
      </dsp:txXfrm>
    </dsp:sp>
    <dsp:sp modelId="{E3EE4407-3097-4BAA-B297-625134C93197}">
      <dsp:nvSpPr>
        <dsp:cNvPr id="0" name=""/>
        <dsp:cNvSpPr/>
      </dsp:nvSpPr>
      <dsp:spPr>
        <a:xfrm>
          <a:off x="7533889" y="933792"/>
          <a:ext cx="1454445" cy="605056"/>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ts val="0"/>
            </a:spcAft>
          </a:pPr>
          <a:r>
            <a:rPr lang="en-US" sz="1400" b="1" kern="1200" dirty="0" smtClean="0"/>
            <a:t>C1</a:t>
          </a:r>
        </a:p>
        <a:p>
          <a:pPr lvl="0" algn="ctr" defTabSz="622300">
            <a:lnSpc>
              <a:spcPct val="90000"/>
            </a:lnSpc>
            <a:spcBef>
              <a:spcPct val="0"/>
            </a:spcBef>
            <a:spcAft>
              <a:spcPct val="35000"/>
            </a:spcAft>
          </a:pPr>
          <a:r>
            <a:rPr lang="en-US" sz="1400" kern="1200" dirty="0" smtClean="0"/>
            <a:t>Components within CAPEX budget</a:t>
          </a:r>
          <a:endParaRPr lang="en-US" sz="1400" kern="1200" dirty="0"/>
        </a:p>
      </dsp:txBody>
      <dsp:txXfrm>
        <a:off x="7533889" y="933792"/>
        <a:ext cx="1454445" cy="6050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40072-46C1-42DB-9C3A-F8B446B9641F}">
      <dsp:nvSpPr>
        <dsp:cNvPr id="0" name=""/>
        <dsp:cNvSpPr/>
      </dsp:nvSpPr>
      <dsp:spPr>
        <a:xfrm>
          <a:off x="1253467" y="2158"/>
          <a:ext cx="1852761" cy="926380"/>
        </a:xfrm>
        <a:prstGeom prst="roundRect">
          <a:avLst>
            <a:gd name="adj" fmla="val 10000"/>
          </a:avLst>
        </a:prstGeom>
        <a:solidFill>
          <a:srgbClr val="33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n-US" sz="2900" kern="1200" dirty="0" smtClean="0"/>
            <a:t>Installation</a:t>
          </a:r>
          <a:endParaRPr lang="en-US" sz="2900" kern="1200" dirty="0"/>
        </a:p>
      </dsp:txBody>
      <dsp:txXfrm>
        <a:off x="1280600" y="29291"/>
        <a:ext cx="1798495" cy="872114"/>
      </dsp:txXfrm>
    </dsp:sp>
    <dsp:sp modelId="{F5A373E2-3DBB-4EDB-A1DA-6049D5778DCF}">
      <dsp:nvSpPr>
        <dsp:cNvPr id="0" name=""/>
        <dsp:cNvSpPr/>
      </dsp:nvSpPr>
      <dsp:spPr>
        <a:xfrm>
          <a:off x="1438743" y="928538"/>
          <a:ext cx="185276" cy="694785"/>
        </a:xfrm>
        <a:custGeom>
          <a:avLst/>
          <a:gdLst/>
          <a:ahLst/>
          <a:cxnLst/>
          <a:rect l="0" t="0" r="0" b="0"/>
          <a:pathLst>
            <a:path>
              <a:moveTo>
                <a:pt x="0" y="0"/>
              </a:moveTo>
              <a:lnTo>
                <a:pt x="0" y="694785"/>
              </a:lnTo>
              <a:lnTo>
                <a:pt x="185276" y="6947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D14C04-4947-45D4-92B6-6CADE952D017}">
      <dsp:nvSpPr>
        <dsp:cNvPr id="0" name=""/>
        <dsp:cNvSpPr/>
      </dsp:nvSpPr>
      <dsp:spPr>
        <a:xfrm>
          <a:off x="1624019" y="1160133"/>
          <a:ext cx="1482209" cy="926380"/>
        </a:xfrm>
        <a:prstGeom prst="roundRect">
          <a:avLst>
            <a:gd name="adj" fmla="val 10000"/>
          </a:avLst>
        </a:prstGeom>
        <a:solidFill>
          <a:schemeClr val="tx1">
            <a:lumMod val="85000"/>
            <a:lumOff val="1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Towing C-Plane to site</a:t>
          </a:r>
          <a:endParaRPr lang="en-US" sz="1500" kern="1200" dirty="0">
            <a:solidFill>
              <a:schemeClr val="bg1"/>
            </a:solidFill>
          </a:endParaRPr>
        </a:p>
      </dsp:txBody>
      <dsp:txXfrm>
        <a:off x="1651152" y="1187266"/>
        <a:ext cx="1427943" cy="872114"/>
      </dsp:txXfrm>
    </dsp:sp>
    <dsp:sp modelId="{E974A153-FC28-433B-9EBE-121A15FB13D9}">
      <dsp:nvSpPr>
        <dsp:cNvPr id="0" name=""/>
        <dsp:cNvSpPr/>
      </dsp:nvSpPr>
      <dsp:spPr>
        <a:xfrm>
          <a:off x="1438743" y="928538"/>
          <a:ext cx="185276" cy="1852761"/>
        </a:xfrm>
        <a:custGeom>
          <a:avLst/>
          <a:gdLst/>
          <a:ahLst/>
          <a:cxnLst/>
          <a:rect l="0" t="0" r="0" b="0"/>
          <a:pathLst>
            <a:path>
              <a:moveTo>
                <a:pt x="0" y="0"/>
              </a:moveTo>
              <a:lnTo>
                <a:pt x="0" y="1852761"/>
              </a:lnTo>
              <a:lnTo>
                <a:pt x="185276" y="185276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F1BC8A-379F-47D4-AB9B-3F3EDDE3ED46}">
      <dsp:nvSpPr>
        <dsp:cNvPr id="0" name=""/>
        <dsp:cNvSpPr/>
      </dsp:nvSpPr>
      <dsp:spPr>
        <a:xfrm>
          <a:off x="1624019" y="2318109"/>
          <a:ext cx="1482209" cy="926380"/>
        </a:xfrm>
        <a:prstGeom prst="roundRect">
          <a:avLst>
            <a:gd name="adj" fmla="val 10000"/>
          </a:avLst>
        </a:prstGeom>
        <a:solidFill>
          <a:schemeClr val="tx1">
            <a:lumMod val="85000"/>
            <a:lumOff val="1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Lowering C-Plane to operating depth</a:t>
          </a:r>
          <a:endParaRPr lang="en-US" sz="1500" kern="1200" dirty="0">
            <a:solidFill>
              <a:schemeClr val="bg1"/>
            </a:solidFill>
          </a:endParaRPr>
        </a:p>
      </dsp:txBody>
      <dsp:txXfrm>
        <a:off x="1651152" y="2345242"/>
        <a:ext cx="1427943" cy="872114"/>
      </dsp:txXfrm>
    </dsp:sp>
    <dsp:sp modelId="{B0DFCC98-DE16-4C98-AD65-42B2804FC931}">
      <dsp:nvSpPr>
        <dsp:cNvPr id="0" name=""/>
        <dsp:cNvSpPr/>
      </dsp:nvSpPr>
      <dsp:spPr>
        <a:xfrm>
          <a:off x="1438743" y="928538"/>
          <a:ext cx="185276" cy="3010737"/>
        </a:xfrm>
        <a:custGeom>
          <a:avLst/>
          <a:gdLst/>
          <a:ahLst/>
          <a:cxnLst/>
          <a:rect l="0" t="0" r="0" b="0"/>
          <a:pathLst>
            <a:path>
              <a:moveTo>
                <a:pt x="0" y="0"/>
              </a:moveTo>
              <a:lnTo>
                <a:pt x="0" y="3010737"/>
              </a:lnTo>
              <a:lnTo>
                <a:pt x="185276" y="30107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1781A1-5A93-4BD8-9010-887CD0F5D725}">
      <dsp:nvSpPr>
        <dsp:cNvPr id="0" name=""/>
        <dsp:cNvSpPr/>
      </dsp:nvSpPr>
      <dsp:spPr>
        <a:xfrm>
          <a:off x="1624019" y="3476085"/>
          <a:ext cx="1482209" cy="926380"/>
        </a:xfrm>
        <a:prstGeom prst="roundRect">
          <a:avLst>
            <a:gd name="adj" fmla="val 10000"/>
          </a:avLst>
        </a:prstGeom>
        <a:solidFill>
          <a:schemeClr val="tx1">
            <a:lumMod val="85000"/>
            <a:lumOff val="1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Raising C-Plane to Surface</a:t>
          </a:r>
          <a:endParaRPr lang="en-US" sz="1500" kern="1200" dirty="0">
            <a:solidFill>
              <a:schemeClr val="bg1"/>
            </a:solidFill>
          </a:endParaRPr>
        </a:p>
      </dsp:txBody>
      <dsp:txXfrm>
        <a:off x="1651152" y="3503218"/>
        <a:ext cx="1427943" cy="872114"/>
      </dsp:txXfrm>
    </dsp:sp>
    <dsp:sp modelId="{983883F7-B671-476E-89E9-EA8AFE413ABF}">
      <dsp:nvSpPr>
        <dsp:cNvPr id="0" name=""/>
        <dsp:cNvSpPr/>
      </dsp:nvSpPr>
      <dsp:spPr>
        <a:xfrm>
          <a:off x="3569419" y="2158"/>
          <a:ext cx="1852761" cy="926380"/>
        </a:xfrm>
        <a:prstGeom prst="roundRect">
          <a:avLst>
            <a:gd name="adj" fmla="val 10000"/>
          </a:avLst>
        </a:prstGeom>
        <a:solidFill>
          <a:srgbClr val="33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n-US" sz="2900" kern="1200" dirty="0" smtClean="0"/>
            <a:t>Operation</a:t>
          </a:r>
          <a:endParaRPr lang="en-US" sz="2900" kern="1200" dirty="0"/>
        </a:p>
      </dsp:txBody>
      <dsp:txXfrm>
        <a:off x="3596552" y="29291"/>
        <a:ext cx="1798495" cy="872114"/>
      </dsp:txXfrm>
    </dsp:sp>
    <dsp:sp modelId="{5C9EECBB-2D66-4737-AE81-954A1BE12CC7}">
      <dsp:nvSpPr>
        <dsp:cNvPr id="0" name=""/>
        <dsp:cNvSpPr/>
      </dsp:nvSpPr>
      <dsp:spPr>
        <a:xfrm>
          <a:off x="3754695" y="928538"/>
          <a:ext cx="185276" cy="694785"/>
        </a:xfrm>
        <a:custGeom>
          <a:avLst/>
          <a:gdLst/>
          <a:ahLst/>
          <a:cxnLst/>
          <a:rect l="0" t="0" r="0" b="0"/>
          <a:pathLst>
            <a:path>
              <a:moveTo>
                <a:pt x="0" y="0"/>
              </a:moveTo>
              <a:lnTo>
                <a:pt x="0" y="694785"/>
              </a:lnTo>
              <a:lnTo>
                <a:pt x="185276" y="6947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78CA6B-94A6-4137-839B-ED99A21CEE09}">
      <dsp:nvSpPr>
        <dsp:cNvPr id="0" name=""/>
        <dsp:cNvSpPr/>
      </dsp:nvSpPr>
      <dsp:spPr>
        <a:xfrm>
          <a:off x="3939971" y="1160133"/>
          <a:ext cx="1482209" cy="926380"/>
        </a:xfrm>
        <a:prstGeom prst="roundRect">
          <a:avLst>
            <a:gd name="adj" fmla="val 10000"/>
          </a:avLst>
        </a:prstGeom>
        <a:solidFill>
          <a:schemeClr val="tx1">
            <a:lumMod val="85000"/>
            <a:lumOff val="1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Fatigue cycles: 210 million blade passing cycles</a:t>
          </a:r>
          <a:endParaRPr lang="en-US" sz="1500" kern="1200" dirty="0">
            <a:solidFill>
              <a:schemeClr val="bg1"/>
            </a:solidFill>
          </a:endParaRPr>
        </a:p>
      </dsp:txBody>
      <dsp:txXfrm>
        <a:off x="3967104" y="1187266"/>
        <a:ext cx="1427943" cy="872114"/>
      </dsp:txXfrm>
    </dsp:sp>
    <dsp:sp modelId="{3C9007DD-45BC-4F92-92CE-2B9DA348BCE2}">
      <dsp:nvSpPr>
        <dsp:cNvPr id="0" name=""/>
        <dsp:cNvSpPr/>
      </dsp:nvSpPr>
      <dsp:spPr>
        <a:xfrm>
          <a:off x="3754695" y="928538"/>
          <a:ext cx="185276" cy="1852761"/>
        </a:xfrm>
        <a:custGeom>
          <a:avLst/>
          <a:gdLst/>
          <a:ahLst/>
          <a:cxnLst/>
          <a:rect l="0" t="0" r="0" b="0"/>
          <a:pathLst>
            <a:path>
              <a:moveTo>
                <a:pt x="0" y="0"/>
              </a:moveTo>
              <a:lnTo>
                <a:pt x="0" y="1852761"/>
              </a:lnTo>
              <a:lnTo>
                <a:pt x="185276" y="185276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28167E-764C-403C-8EC6-0D846D3CF663}">
      <dsp:nvSpPr>
        <dsp:cNvPr id="0" name=""/>
        <dsp:cNvSpPr/>
      </dsp:nvSpPr>
      <dsp:spPr>
        <a:xfrm>
          <a:off x="3939971" y="2318109"/>
          <a:ext cx="1482209" cy="926380"/>
        </a:xfrm>
        <a:prstGeom prst="roundRect">
          <a:avLst>
            <a:gd name="adj" fmla="val 10000"/>
          </a:avLst>
        </a:prstGeom>
        <a:solidFill>
          <a:schemeClr val="tx1">
            <a:lumMod val="85000"/>
            <a:lumOff val="1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Braking at 2m/s</a:t>
          </a:r>
          <a:endParaRPr lang="en-US" sz="1500" kern="1200" dirty="0">
            <a:solidFill>
              <a:schemeClr val="bg1"/>
            </a:solidFill>
          </a:endParaRPr>
        </a:p>
      </dsp:txBody>
      <dsp:txXfrm>
        <a:off x="3967104" y="2345242"/>
        <a:ext cx="1427943" cy="872114"/>
      </dsp:txXfrm>
    </dsp:sp>
    <dsp:sp modelId="{60384070-0990-4C63-BAE6-49F7EB324E54}">
      <dsp:nvSpPr>
        <dsp:cNvPr id="0" name=""/>
        <dsp:cNvSpPr/>
      </dsp:nvSpPr>
      <dsp:spPr>
        <a:xfrm>
          <a:off x="3754695" y="928538"/>
          <a:ext cx="185276" cy="3010737"/>
        </a:xfrm>
        <a:custGeom>
          <a:avLst/>
          <a:gdLst/>
          <a:ahLst/>
          <a:cxnLst/>
          <a:rect l="0" t="0" r="0" b="0"/>
          <a:pathLst>
            <a:path>
              <a:moveTo>
                <a:pt x="0" y="0"/>
              </a:moveTo>
              <a:lnTo>
                <a:pt x="0" y="3010737"/>
              </a:lnTo>
              <a:lnTo>
                <a:pt x="185276" y="30107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4F483E-BDA7-4ECE-A810-84767AC5DFA6}">
      <dsp:nvSpPr>
        <dsp:cNvPr id="0" name=""/>
        <dsp:cNvSpPr/>
      </dsp:nvSpPr>
      <dsp:spPr>
        <a:xfrm>
          <a:off x="3939971" y="3476085"/>
          <a:ext cx="1482209" cy="926380"/>
        </a:xfrm>
        <a:prstGeom prst="roundRect">
          <a:avLst>
            <a:gd name="adj" fmla="val 10000"/>
          </a:avLst>
        </a:prstGeom>
        <a:solidFill>
          <a:schemeClr val="tx1">
            <a:lumMod val="85000"/>
            <a:lumOff val="1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100-year return environmental loads</a:t>
          </a:r>
          <a:endParaRPr lang="en-US" sz="1500" kern="1200" dirty="0">
            <a:solidFill>
              <a:schemeClr val="bg1"/>
            </a:solidFill>
          </a:endParaRPr>
        </a:p>
      </dsp:txBody>
      <dsp:txXfrm>
        <a:off x="3967104" y="3503218"/>
        <a:ext cx="1427943" cy="872114"/>
      </dsp:txXfrm>
    </dsp:sp>
    <dsp:sp modelId="{97CC83DA-080D-4648-9606-0C5818ACE68C}">
      <dsp:nvSpPr>
        <dsp:cNvPr id="0" name=""/>
        <dsp:cNvSpPr/>
      </dsp:nvSpPr>
      <dsp:spPr>
        <a:xfrm>
          <a:off x="5885370" y="2158"/>
          <a:ext cx="1852761" cy="926380"/>
        </a:xfrm>
        <a:prstGeom prst="roundRect">
          <a:avLst>
            <a:gd name="adj" fmla="val 10000"/>
          </a:avLst>
        </a:prstGeom>
        <a:solidFill>
          <a:srgbClr val="33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n-US" sz="2900" kern="1200" dirty="0" smtClean="0"/>
            <a:t>Accidental</a:t>
          </a:r>
          <a:endParaRPr lang="en-US" sz="2900" kern="1200" dirty="0"/>
        </a:p>
      </dsp:txBody>
      <dsp:txXfrm>
        <a:off x="5912503" y="29291"/>
        <a:ext cx="1798495" cy="872114"/>
      </dsp:txXfrm>
    </dsp:sp>
    <dsp:sp modelId="{7C8218D8-2DFB-4D2F-BAE0-3C5DCFB00550}">
      <dsp:nvSpPr>
        <dsp:cNvPr id="0" name=""/>
        <dsp:cNvSpPr/>
      </dsp:nvSpPr>
      <dsp:spPr>
        <a:xfrm>
          <a:off x="6070647" y="928538"/>
          <a:ext cx="185276" cy="694785"/>
        </a:xfrm>
        <a:custGeom>
          <a:avLst/>
          <a:gdLst/>
          <a:ahLst/>
          <a:cxnLst/>
          <a:rect l="0" t="0" r="0" b="0"/>
          <a:pathLst>
            <a:path>
              <a:moveTo>
                <a:pt x="0" y="0"/>
              </a:moveTo>
              <a:lnTo>
                <a:pt x="0" y="694785"/>
              </a:lnTo>
              <a:lnTo>
                <a:pt x="185276" y="6947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ECA8D5-1F24-4D51-8170-79507B5A2783}">
      <dsp:nvSpPr>
        <dsp:cNvPr id="0" name=""/>
        <dsp:cNvSpPr/>
      </dsp:nvSpPr>
      <dsp:spPr>
        <a:xfrm>
          <a:off x="6255923" y="1160133"/>
          <a:ext cx="1482209" cy="926380"/>
        </a:xfrm>
        <a:prstGeom prst="roundRect">
          <a:avLst>
            <a:gd name="adj" fmla="val 10000"/>
          </a:avLst>
        </a:prstGeom>
        <a:solidFill>
          <a:schemeClr val="tx1">
            <a:lumMod val="85000"/>
            <a:lumOff val="1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Failure of one mooring line</a:t>
          </a:r>
          <a:endParaRPr lang="en-US" sz="1500" kern="1200" dirty="0">
            <a:solidFill>
              <a:schemeClr val="bg1"/>
            </a:solidFill>
          </a:endParaRPr>
        </a:p>
      </dsp:txBody>
      <dsp:txXfrm>
        <a:off x="6283056" y="1187266"/>
        <a:ext cx="1427943" cy="872114"/>
      </dsp:txXfrm>
    </dsp:sp>
    <dsp:sp modelId="{200A9FB4-C053-4C1A-8000-ED5715AE257C}">
      <dsp:nvSpPr>
        <dsp:cNvPr id="0" name=""/>
        <dsp:cNvSpPr/>
      </dsp:nvSpPr>
      <dsp:spPr>
        <a:xfrm>
          <a:off x="6070647" y="928538"/>
          <a:ext cx="185276" cy="1852761"/>
        </a:xfrm>
        <a:custGeom>
          <a:avLst/>
          <a:gdLst/>
          <a:ahLst/>
          <a:cxnLst/>
          <a:rect l="0" t="0" r="0" b="0"/>
          <a:pathLst>
            <a:path>
              <a:moveTo>
                <a:pt x="0" y="0"/>
              </a:moveTo>
              <a:lnTo>
                <a:pt x="0" y="1852761"/>
              </a:lnTo>
              <a:lnTo>
                <a:pt x="185276" y="185276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91CC73-BA13-43E3-88A5-20CDEE77D246}">
      <dsp:nvSpPr>
        <dsp:cNvPr id="0" name=""/>
        <dsp:cNvSpPr/>
      </dsp:nvSpPr>
      <dsp:spPr>
        <a:xfrm>
          <a:off x="6255923" y="2318109"/>
          <a:ext cx="1482209" cy="926380"/>
        </a:xfrm>
        <a:prstGeom prst="roundRect">
          <a:avLst>
            <a:gd name="adj" fmla="val 10000"/>
          </a:avLst>
        </a:prstGeom>
        <a:solidFill>
          <a:schemeClr val="tx1">
            <a:lumMod val="85000"/>
            <a:lumOff val="1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Failure of anchor</a:t>
          </a:r>
          <a:endParaRPr lang="en-US" sz="1500" kern="1200" dirty="0">
            <a:solidFill>
              <a:schemeClr val="bg1"/>
            </a:solidFill>
          </a:endParaRPr>
        </a:p>
      </dsp:txBody>
      <dsp:txXfrm>
        <a:off x="6283056" y="2345242"/>
        <a:ext cx="1427943" cy="872114"/>
      </dsp:txXfrm>
    </dsp:sp>
    <dsp:sp modelId="{CEAC42BA-5E65-48EA-BE86-221D54C0DFAB}">
      <dsp:nvSpPr>
        <dsp:cNvPr id="0" name=""/>
        <dsp:cNvSpPr/>
      </dsp:nvSpPr>
      <dsp:spPr>
        <a:xfrm>
          <a:off x="6070647" y="928538"/>
          <a:ext cx="185276" cy="3010737"/>
        </a:xfrm>
        <a:custGeom>
          <a:avLst/>
          <a:gdLst/>
          <a:ahLst/>
          <a:cxnLst/>
          <a:rect l="0" t="0" r="0" b="0"/>
          <a:pathLst>
            <a:path>
              <a:moveTo>
                <a:pt x="0" y="0"/>
              </a:moveTo>
              <a:lnTo>
                <a:pt x="0" y="3010737"/>
              </a:lnTo>
              <a:lnTo>
                <a:pt x="185276" y="30107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EB9CFC-3E82-488B-B926-B3A39AF15366}">
      <dsp:nvSpPr>
        <dsp:cNvPr id="0" name=""/>
        <dsp:cNvSpPr/>
      </dsp:nvSpPr>
      <dsp:spPr>
        <a:xfrm>
          <a:off x="6255923" y="3476085"/>
          <a:ext cx="1482209" cy="926380"/>
        </a:xfrm>
        <a:prstGeom prst="roundRect">
          <a:avLst>
            <a:gd name="adj" fmla="val 10000"/>
          </a:avLst>
        </a:prstGeom>
        <a:solidFill>
          <a:schemeClr val="tx1">
            <a:lumMod val="85000"/>
            <a:lumOff val="1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Hydraulic failure</a:t>
          </a:r>
          <a:endParaRPr lang="en-US" sz="1500" kern="1200" dirty="0">
            <a:solidFill>
              <a:schemeClr val="bg1"/>
            </a:solidFill>
          </a:endParaRPr>
        </a:p>
      </dsp:txBody>
      <dsp:txXfrm>
        <a:off x="6283056" y="3503218"/>
        <a:ext cx="1427943" cy="872114"/>
      </dsp:txXfrm>
    </dsp:sp>
    <dsp:sp modelId="{B68BC799-653B-4EBD-B2EF-72A720DEA5BA}">
      <dsp:nvSpPr>
        <dsp:cNvPr id="0" name=""/>
        <dsp:cNvSpPr/>
      </dsp:nvSpPr>
      <dsp:spPr>
        <a:xfrm>
          <a:off x="6070647" y="928538"/>
          <a:ext cx="185276" cy="4168712"/>
        </a:xfrm>
        <a:custGeom>
          <a:avLst/>
          <a:gdLst/>
          <a:ahLst/>
          <a:cxnLst/>
          <a:rect l="0" t="0" r="0" b="0"/>
          <a:pathLst>
            <a:path>
              <a:moveTo>
                <a:pt x="0" y="0"/>
              </a:moveTo>
              <a:lnTo>
                <a:pt x="0" y="4168712"/>
              </a:lnTo>
              <a:lnTo>
                <a:pt x="185276" y="41687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CF953B-B235-4C89-8A78-353C2C637514}">
      <dsp:nvSpPr>
        <dsp:cNvPr id="0" name=""/>
        <dsp:cNvSpPr/>
      </dsp:nvSpPr>
      <dsp:spPr>
        <a:xfrm>
          <a:off x="6255923" y="4634061"/>
          <a:ext cx="1482209" cy="926380"/>
        </a:xfrm>
        <a:prstGeom prst="roundRect">
          <a:avLst>
            <a:gd name="adj" fmla="val 10000"/>
          </a:avLst>
        </a:prstGeom>
        <a:solidFill>
          <a:schemeClr val="tx1">
            <a:lumMod val="85000"/>
            <a:lumOff val="1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Electrical failure</a:t>
          </a:r>
          <a:endParaRPr lang="en-US" sz="1500" kern="1200" dirty="0">
            <a:solidFill>
              <a:schemeClr val="bg1"/>
            </a:solidFill>
          </a:endParaRPr>
        </a:p>
      </dsp:txBody>
      <dsp:txXfrm>
        <a:off x="6283056" y="4661194"/>
        <a:ext cx="1427943" cy="87211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37908BBB-CF88-446B-A343-C85DDDF71885}" type="datetimeFigureOut">
              <a:rPr lang="en-US"/>
              <a:pPr>
                <a:defRPr/>
              </a:pPr>
              <a:t>3/13/2015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DCB7D120-7F06-48D0-87F3-9E546308B147}" type="slidenum">
              <a:rPr lang="en-US"/>
              <a:pPr>
                <a:defRPr/>
              </a:pPr>
              <a:t>‹#›</a:t>
            </a:fld>
            <a:endParaRPr lang="en-US"/>
          </a:p>
        </p:txBody>
      </p:sp>
    </p:spTree>
    <p:extLst>
      <p:ext uri="{BB962C8B-B14F-4D97-AF65-F5344CB8AC3E}">
        <p14:creationId xmlns:p14="http://schemas.microsoft.com/office/powerpoint/2010/main" val="2007538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823A128-F872-4C7F-A32B-E30DCF284138}" type="datetimeFigureOut">
              <a:rPr lang="en-US"/>
              <a:pPr>
                <a:defRPr/>
              </a:pPr>
              <a:t>3/13/2015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766C959-C129-4F96-B91B-9061C5C22E69}" type="slidenum">
              <a:rPr lang="en-US"/>
              <a:pPr>
                <a:defRPr/>
              </a:pPr>
              <a:t>‹#›</a:t>
            </a:fld>
            <a:endParaRPr lang="en-US" dirty="0"/>
          </a:p>
        </p:txBody>
      </p:sp>
    </p:spTree>
    <p:extLst>
      <p:ext uri="{BB962C8B-B14F-4D97-AF65-F5344CB8AC3E}">
        <p14:creationId xmlns:p14="http://schemas.microsoft.com/office/powerpoint/2010/main" val="364951748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ea typeface="ＭＳ Ｐゴシック" pitchFamily="34"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D6837E57-5C6B-40A8-A24A-014B7EE3241E}" type="slidenum">
              <a:rPr lang="nb-NO" smtClean="0"/>
              <a:pPr>
                <a:defRPr/>
              </a:pPr>
              <a:t>0</a:t>
            </a:fld>
            <a:endParaRPr lang="nb-NO"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ALL OF THESE ARE IDEALIZATIONS MADE TO SIMPLIFY THE COMPLEX FLOW FOR PURPOSES OF UNDERSTANDING THE SIMULATION RESULTS</a:t>
            </a:r>
          </a:p>
        </p:txBody>
      </p:sp>
      <p:sp>
        <p:nvSpPr>
          <p:cNvPr id="4" name="Slide Number Placeholder 3"/>
          <p:cNvSpPr>
            <a:spLocks noGrp="1"/>
          </p:cNvSpPr>
          <p:nvPr>
            <p:ph type="sldNum" sz="quarter" idx="5"/>
          </p:nvPr>
        </p:nvSpPr>
        <p:spPr/>
        <p:txBody>
          <a:bodyPr/>
          <a:lstStyle/>
          <a:p>
            <a:pPr>
              <a:defRPr/>
            </a:pPr>
            <a:fld id="{5CFF651A-424C-4039-904A-FD9657AD63DE}" type="slidenum">
              <a:rPr lang="en-US" smtClean="0"/>
              <a:pPr>
                <a:defRPr/>
              </a:pPr>
              <a:t>22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Simulation starts at T=10,000 s after 10,000 seconds of initialization sequences.  Each 14,000 second simulations takes ~15 seconds of clock time.</a:t>
            </a:r>
          </a:p>
        </p:txBody>
      </p:sp>
      <p:sp>
        <p:nvSpPr>
          <p:cNvPr id="4" name="Slide Number Placeholder 3"/>
          <p:cNvSpPr>
            <a:spLocks noGrp="1"/>
          </p:cNvSpPr>
          <p:nvPr>
            <p:ph type="sldNum" sz="quarter" idx="5"/>
          </p:nvPr>
        </p:nvSpPr>
        <p:spPr/>
        <p:txBody>
          <a:bodyPr/>
          <a:lstStyle/>
          <a:p>
            <a:pPr>
              <a:defRPr/>
            </a:pPr>
            <a:fld id="{3301C510-348C-413C-AB56-A70C2EB36CAD}" type="slidenum">
              <a:rPr lang="en-US" smtClean="0"/>
              <a:pPr>
                <a:defRPr/>
              </a:pPr>
              <a:t>23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7 m SWH HAS &lt;6% CHANCE OF OCCURRING IN OPEN NOTHERN HEMISPHERE</a:t>
            </a:r>
          </a:p>
        </p:txBody>
      </p:sp>
      <p:sp>
        <p:nvSpPr>
          <p:cNvPr id="4" name="Slide Number Placeholder 3"/>
          <p:cNvSpPr>
            <a:spLocks noGrp="1"/>
          </p:cNvSpPr>
          <p:nvPr>
            <p:ph type="sldNum" sz="quarter" idx="5"/>
          </p:nvPr>
        </p:nvSpPr>
        <p:spPr/>
        <p:txBody>
          <a:bodyPr/>
          <a:lstStyle/>
          <a:p>
            <a:pPr>
              <a:defRPr/>
            </a:pPr>
            <a:fld id="{CE1E74BD-D77A-45B7-B884-66DAC71BC535}" type="slidenum">
              <a:rPr lang="en-US" smtClean="0"/>
              <a:pPr>
                <a:defRPr/>
              </a:pPr>
              <a:t>32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438400" cy="365125"/>
          </a:xfrm>
          <a:prstGeom prst="rect">
            <a:avLst/>
          </a:prstGeom>
        </p:spPr>
        <p:txBody>
          <a:bodyPr/>
          <a:lstStyle>
            <a:lvl1pPr>
              <a:defRPr smtClean="0"/>
            </a:lvl1pPr>
          </a:lstStyle>
          <a:p>
            <a:pPr>
              <a:defRPr/>
            </a:pPr>
            <a:r>
              <a:rPr lang="en-US"/>
              <a:t>Confidential and Proprietary</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dirty="0"/>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200" dirty="0" smtClean="0"/>
            </a:lvl1pPr>
          </a:lstStyle>
          <a:p>
            <a:pPr>
              <a:defRPr/>
            </a:pPr>
            <a:r>
              <a:rPr lang="en-US"/>
              <a:t>Slide  </a:t>
            </a:r>
            <a:fld id="{E624E23D-D0B7-43C5-A004-CB127CE14B59}" type="slidenum">
              <a:rPr lang="en-US"/>
              <a:pPr>
                <a:defRPr/>
              </a:pPr>
              <a:t>‹#›</a:t>
            </a:fld>
            <a:endParaRPr lang="en-US"/>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438400" cy="365125"/>
          </a:xfrm>
          <a:prstGeom prst="rect">
            <a:avLst/>
          </a:prstGeom>
        </p:spPr>
        <p:txBody>
          <a:bodyPr/>
          <a:lstStyle>
            <a:lvl1pPr>
              <a:defRPr smtClean="0"/>
            </a:lvl1pPr>
          </a:lstStyle>
          <a:p>
            <a:pPr>
              <a:defRPr/>
            </a:pPr>
            <a:r>
              <a:rPr lang="en-US"/>
              <a:t>Confidential and Proprietary</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dirty="0"/>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D020BCD-88CA-479F-95A3-586233A638CD}" type="slidenum">
              <a:rPr lang="en-US"/>
              <a:pPr>
                <a:defRPr/>
              </a:pPr>
              <a:t>‹#›</a:t>
            </a:fld>
            <a:endParaRPr lang="en-US" dirty="0"/>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438400" cy="365125"/>
          </a:xfrm>
          <a:prstGeom prst="rect">
            <a:avLst/>
          </a:prstGeom>
        </p:spPr>
        <p:txBody>
          <a:bodyPr/>
          <a:lstStyle>
            <a:lvl1pPr>
              <a:defRPr smtClean="0"/>
            </a:lvl1pPr>
          </a:lstStyle>
          <a:p>
            <a:pPr>
              <a:defRPr/>
            </a:pPr>
            <a:r>
              <a:rPr lang="en-US"/>
              <a:t>Confidential and Proprietary</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dirty="0"/>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080DD7A-2CAD-4911-9267-6DFA088468D8}" type="slidenum">
              <a:rPr lang="en-US"/>
              <a:pPr>
                <a:defRPr/>
              </a:pPr>
              <a:t>‹#›</a:t>
            </a:fld>
            <a:endParaRPr lang="en-US" dirty="0"/>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2298700"/>
            <a:ext cx="8229600" cy="3827463"/>
          </a:xfrm>
          <a:prstGeom prst="rect">
            <a:avLst/>
          </a:prstGeom>
        </p:spPr>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userDrawn="1">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latin typeface="Calibri" charset="0"/>
              </a:defRPr>
            </a:lvl1pPr>
          </a:lstStyle>
          <a:p>
            <a:pPr>
              <a:defRPr/>
            </a:pPr>
            <a:r>
              <a:rPr lang="en-US"/>
              <a:t>Confidential and Proprietary</a:t>
            </a:r>
            <a:endParaRPr lang="da-DK" dirty="0"/>
          </a:p>
        </p:txBody>
      </p:sp>
      <p:sp>
        <p:nvSpPr>
          <p:cNvPr id="5" name="Pladsholder til diasnummer 5"/>
          <p:cNvSpPr>
            <a:spLocks noGrp="1"/>
          </p:cNvSpPr>
          <p:nvPr userDrawn="1">
            <p:ph type="sldNum" sz="quarter" idx="11"/>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dirty="0" err="1">
                <a:solidFill>
                  <a:srgbClr val="000000"/>
                </a:solidFill>
                <a:latin typeface="Calibri" charset="0"/>
              </a:defRPr>
            </a:lvl1pPr>
          </a:lstStyle>
          <a:p>
            <a:pPr>
              <a:defRPr/>
            </a:pPr>
            <a:r>
              <a:rPr lang="da-DK"/>
              <a:t>Your Logo</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Confidential and Proprietary</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FADC18-B7FD-4B07-9914-431F8A48F9C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Confidential and Proprietary</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18F9C1-72E9-476D-8F62-52335E94C074}"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Confidential and Proprietary</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CC8625-52A4-4463-8FB5-F297A9C7998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Confidential and Proprietary</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222CD4-8A64-4758-9B0B-4CE4C2385907}"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Confidential and Proprietary</a:t>
            </a: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9101565-C5D8-4119-94A6-CB8B884651A6}"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Confidential and Proprietary</a:t>
            </a: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0B2637A-196E-4DD4-8464-C83440A68925}"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Confidential and Proprietary</a:t>
            </a: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48E87EE-DB4B-495E-98C8-CBCB4383CFF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438400" cy="365125"/>
          </a:xfrm>
          <a:prstGeom prst="rect">
            <a:avLst/>
          </a:prstGeom>
        </p:spPr>
        <p:txBody>
          <a:bodyPr/>
          <a:lstStyle>
            <a:lvl1pPr>
              <a:defRPr smtClean="0"/>
            </a:lvl1pPr>
          </a:lstStyle>
          <a:p>
            <a:pPr>
              <a:defRPr/>
            </a:pPr>
            <a:r>
              <a:rPr lang="en-US"/>
              <a:t>Confidential and Proprietary</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dirty="0"/>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7EF6F2B-5BE8-4239-8372-25331F1F6D60}" type="slidenum">
              <a:rPr lang="en-US"/>
              <a:pPr>
                <a:defRPr/>
              </a:pPr>
              <a:t>‹#›</a:t>
            </a:fld>
            <a:endParaRPr lang="en-US" dirty="0"/>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Confidential and Proprietary</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E8B9EE-8FF7-4D29-ACCB-8045A5A0B3C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Confidential and Proprietary</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D02B28-B16F-408C-A53F-9E980D28FC8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Confidential and Proprietary</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C57EF3-36BA-477C-9818-D5C9FB3BF4F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Confidential and Proprietary</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66645B-522D-4D83-A91F-19085B297C5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438400" cy="365125"/>
          </a:xfrm>
          <a:prstGeom prst="rect">
            <a:avLst/>
          </a:prstGeom>
        </p:spPr>
        <p:txBody>
          <a:bodyPr/>
          <a:lstStyle>
            <a:lvl1pPr>
              <a:defRPr smtClean="0"/>
            </a:lvl1pPr>
          </a:lstStyle>
          <a:p>
            <a:pPr>
              <a:defRPr/>
            </a:pPr>
            <a:r>
              <a:rPr lang="en-US"/>
              <a:t>Confidential and Proprietary</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dirty="0"/>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BC0DF47-EA6C-424B-AAFA-F5DE3206E962}" type="slidenum">
              <a:rPr lang="en-US"/>
              <a:pPr>
                <a:defRPr/>
              </a:pPr>
              <a:t>‹#›</a:t>
            </a:fld>
            <a:endParaRPr lang="en-US" dirty="0"/>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438400" cy="365125"/>
          </a:xfrm>
          <a:prstGeom prst="rect">
            <a:avLst/>
          </a:prstGeom>
        </p:spPr>
        <p:txBody>
          <a:bodyPr/>
          <a:lstStyle>
            <a:lvl1pPr>
              <a:defRPr smtClean="0"/>
            </a:lvl1pPr>
          </a:lstStyle>
          <a:p>
            <a:pPr>
              <a:defRPr/>
            </a:pPr>
            <a:r>
              <a:rPr lang="en-US"/>
              <a:t>Confidential and Proprietary</a:t>
            </a:r>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dirty="0"/>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A41525A-D4CD-4D4B-B632-3D100ADAAD33}" type="slidenum">
              <a:rPr lang="en-US"/>
              <a:pPr>
                <a:defRPr/>
              </a:pPr>
              <a:t>‹#›</a:t>
            </a:fld>
            <a:endParaRPr lang="en-US" dirty="0"/>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438400" cy="365125"/>
          </a:xfrm>
          <a:prstGeom prst="rect">
            <a:avLst/>
          </a:prstGeom>
        </p:spPr>
        <p:txBody>
          <a:bodyPr/>
          <a:lstStyle>
            <a:lvl1pPr>
              <a:defRPr smtClean="0"/>
            </a:lvl1pPr>
          </a:lstStyle>
          <a:p>
            <a:pPr>
              <a:defRPr/>
            </a:pPr>
            <a:r>
              <a:rPr lang="en-US"/>
              <a:t>Confidential and Proprietary</a:t>
            </a:r>
            <a:endParaRPr lang="en-US" dirty="0"/>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dirty="0"/>
            </a:lvl1pPr>
          </a:lstStyle>
          <a:p>
            <a:pPr>
              <a:defRPr/>
            </a:pPr>
            <a:endParaRPr lang="en-US"/>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884D376-93D6-49F7-82C9-A38D8C06B2AE}" type="slidenum">
              <a:rPr lang="en-US"/>
              <a:pPr>
                <a:defRPr/>
              </a:pPr>
              <a:t>‹#›</a:t>
            </a:fld>
            <a:endParaRPr lang="en-US" dirty="0"/>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438400" cy="365125"/>
          </a:xfrm>
          <a:prstGeom prst="rect">
            <a:avLst/>
          </a:prstGeom>
        </p:spPr>
        <p:txBody>
          <a:bodyPr/>
          <a:lstStyle>
            <a:lvl1pPr>
              <a:defRPr smtClean="0"/>
            </a:lvl1pPr>
          </a:lstStyle>
          <a:p>
            <a:pPr>
              <a:defRPr/>
            </a:pPr>
            <a:r>
              <a:rPr lang="en-US"/>
              <a:t>Confidential and Proprietary</a:t>
            </a:r>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dirty="0"/>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A8690DE-C34D-405D-97E0-9168F4649A44}" type="slidenum">
              <a:rPr lang="en-US"/>
              <a:pPr>
                <a:defRPr/>
              </a:pPr>
              <a:t>‹#›</a:t>
            </a:fld>
            <a:endParaRPr lang="en-US" dirty="0"/>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438400" cy="365125"/>
          </a:xfrm>
          <a:prstGeom prst="rect">
            <a:avLst/>
          </a:prstGeom>
        </p:spPr>
        <p:txBody>
          <a:bodyPr/>
          <a:lstStyle>
            <a:lvl1pPr>
              <a:defRPr smtClean="0"/>
            </a:lvl1pPr>
          </a:lstStyle>
          <a:p>
            <a:pPr>
              <a:defRPr/>
            </a:pPr>
            <a:r>
              <a:rPr lang="en-US"/>
              <a:t>Confidential and Proprietary</a:t>
            </a:r>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dirty="0"/>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79D7B09-033B-42E5-B4B7-C39A0972E357}" type="slidenum">
              <a:rPr lang="en-US"/>
              <a:pPr>
                <a:defRPr/>
              </a:pPr>
              <a:t>‹#›</a:t>
            </a:fld>
            <a:endParaRPr lang="en-US" dirty="0"/>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438400" cy="365125"/>
          </a:xfrm>
          <a:prstGeom prst="rect">
            <a:avLst/>
          </a:prstGeom>
        </p:spPr>
        <p:txBody>
          <a:bodyPr/>
          <a:lstStyle>
            <a:lvl1pPr>
              <a:defRPr smtClean="0"/>
            </a:lvl1pPr>
          </a:lstStyle>
          <a:p>
            <a:pPr>
              <a:defRPr/>
            </a:pPr>
            <a:r>
              <a:rPr lang="en-US"/>
              <a:t>Confidential and Proprietary</a:t>
            </a:r>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dirty="0"/>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636B562-8035-487D-BD88-4FEBF61B45B2}" type="slidenum">
              <a:rPr lang="en-US"/>
              <a:pPr>
                <a:defRPr/>
              </a:pPr>
              <a:t>‹#›</a:t>
            </a:fld>
            <a:endParaRPr lang="en-US" dirty="0"/>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438400" cy="365125"/>
          </a:xfrm>
          <a:prstGeom prst="rect">
            <a:avLst/>
          </a:prstGeom>
        </p:spPr>
        <p:txBody>
          <a:bodyPr/>
          <a:lstStyle>
            <a:lvl1pPr>
              <a:defRPr smtClean="0"/>
            </a:lvl1pPr>
          </a:lstStyle>
          <a:p>
            <a:pPr>
              <a:defRPr/>
            </a:pPr>
            <a:r>
              <a:rPr lang="en-US"/>
              <a:t>Confidential and Proprietary</a:t>
            </a:r>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dirty="0"/>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AA32D19-19E7-4B5A-9904-4D2C6F9449D0}" type="slidenum">
              <a:rPr lang="en-US"/>
              <a:pPr>
                <a:defRPr/>
              </a:pPr>
              <a:t>‹#›</a:t>
            </a:fld>
            <a:endParaRPr lang="en-US" dirty="0"/>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6629400"/>
            <a:ext cx="9153525" cy="247650"/>
          </a:xfrm>
          <a:prstGeom prst="rect">
            <a:avLst/>
          </a:prstGeom>
          <a:solidFill>
            <a:srgbClr val="27225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67"/>
          <p:cNvSpPr>
            <a:spLocks noChangeArrowheads="1"/>
          </p:cNvSpPr>
          <p:nvPr userDrawn="1"/>
        </p:nvSpPr>
        <p:spPr bwMode="auto">
          <a:xfrm>
            <a:off x="0" y="0"/>
            <a:ext cx="9144000" cy="914400"/>
          </a:xfrm>
          <a:prstGeom prst="rect">
            <a:avLst/>
          </a:prstGeom>
          <a:solidFill>
            <a:srgbClr val="272255"/>
          </a:solidFill>
          <a:ln w="9525">
            <a:noFill/>
            <a:miter lim="800000"/>
            <a:headEnd/>
            <a:tailEnd/>
          </a:ln>
        </p:spPr>
        <p:txBody>
          <a:bodyPr wrap="none" anchor="ctr"/>
          <a:lstStyle/>
          <a:p>
            <a:pPr fontAlgn="auto">
              <a:spcBef>
                <a:spcPts val="0"/>
              </a:spcBef>
              <a:spcAft>
                <a:spcPts val="0"/>
              </a:spcAft>
              <a:defRPr/>
            </a:pPr>
            <a:endParaRPr lang="en-US" dirty="0">
              <a:latin typeface="+mn-lt"/>
            </a:endParaRPr>
          </a:p>
        </p:txBody>
      </p:sp>
      <p:sp>
        <p:nvSpPr>
          <p:cNvPr id="1029" name="Title Placeholder 1"/>
          <p:cNvSpPr>
            <a:spLocks noGrp="1"/>
          </p:cNvSpPr>
          <p:nvPr>
            <p:ph type="title"/>
          </p:nvPr>
        </p:nvSpPr>
        <p:spPr bwMode="auto">
          <a:xfrm>
            <a:off x="228600" y="0"/>
            <a:ext cx="8458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grpSp>
        <p:nvGrpSpPr>
          <p:cNvPr id="1030" name="Group 20"/>
          <p:cNvGrpSpPr>
            <a:grpSpLocks/>
          </p:cNvGrpSpPr>
          <p:nvPr userDrawn="1"/>
        </p:nvGrpSpPr>
        <p:grpSpPr bwMode="auto">
          <a:xfrm flipH="1" flipV="1">
            <a:off x="0" y="914400"/>
            <a:ext cx="9144000" cy="55563"/>
            <a:chOff x="0" y="832104"/>
            <a:chExt cx="9144000" cy="54864"/>
          </a:xfrm>
        </p:grpSpPr>
        <p:sp>
          <p:nvSpPr>
            <p:cNvPr id="9" name="Rectangle 8"/>
            <p:cNvSpPr/>
            <p:nvPr/>
          </p:nvSpPr>
          <p:spPr>
            <a:xfrm>
              <a:off x="4572000" y="832104"/>
              <a:ext cx="4572000" cy="548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sp>
          <p:nvSpPr>
            <p:cNvPr id="10" name="Rectangle 9"/>
            <p:cNvSpPr/>
            <p:nvPr/>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sp>
          <p:nvSpPr>
            <p:cNvPr id="11" name="Rectangle 10"/>
            <p:cNvSpPr/>
            <p:nvPr/>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grpSp>
      <p:sp>
        <p:nvSpPr>
          <p:cNvPr id="13" name="TextBox 12"/>
          <p:cNvSpPr txBox="1"/>
          <p:nvPr userDrawn="1"/>
        </p:nvSpPr>
        <p:spPr>
          <a:xfrm>
            <a:off x="152400" y="6629400"/>
            <a:ext cx="4038600" cy="230188"/>
          </a:xfrm>
          <a:prstGeom prst="rect">
            <a:avLst/>
          </a:prstGeom>
          <a:noFill/>
        </p:spPr>
        <p:txBody>
          <a:bodyPr>
            <a:spAutoFit/>
          </a:bodyPr>
          <a:lstStyle/>
          <a:p>
            <a:pPr>
              <a:defRPr/>
            </a:pPr>
            <a:r>
              <a:rPr lang="en-US" sz="900" dirty="0">
                <a:solidFill>
                  <a:srgbClr val="FFFFFF"/>
                </a:solidFill>
                <a:latin typeface="Century Gothic"/>
                <a:cs typeface="Century Gothic"/>
              </a:rPr>
              <a:t>Company Confidential and Proprietary – October 18-19, 2011</a:t>
            </a:r>
          </a:p>
        </p:txBody>
      </p:sp>
      <p:pic>
        <p:nvPicPr>
          <p:cNvPr id="1032" name="Picture 14" descr="aquantis white logo.png"/>
          <p:cNvPicPr>
            <a:picLocks noChangeAspect="1"/>
          </p:cNvPicPr>
          <p:nvPr userDrawn="1"/>
        </p:nvPicPr>
        <p:blipFill>
          <a:blip r:embed="rId14" cstate="print"/>
          <a:srcRect/>
          <a:stretch>
            <a:fillRect/>
          </a:stretch>
        </p:blipFill>
        <p:spPr bwMode="auto">
          <a:xfrm>
            <a:off x="7924800" y="133350"/>
            <a:ext cx="1122363" cy="704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ransition advClick="0"/>
  <p:hf sldNum="0" hdr="0" ftr="0" dt="0"/>
  <p:txStyles>
    <p:titleStyle>
      <a:lvl1pPr algn="l" rtl="0" eaLnBrk="0" fontAlgn="base" hangingPunct="0">
        <a:spcBef>
          <a:spcPct val="0"/>
        </a:spcBef>
        <a:spcAft>
          <a:spcPct val="0"/>
        </a:spcAft>
        <a:defRPr sz="3600"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p:titleStyle>
    <p:bodyStyle>
      <a:lvl1pPr marL="342900" indent="-342900" algn="l" rtl="0" eaLnBrk="0" fontAlgn="base" hangingPunct="0">
        <a:spcBef>
          <a:spcPct val="20000"/>
        </a:spcBef>
        <a:spcAft>
          <a:spcPct val="0"/>
        </a:spcAft>
        <a:buClr>
          <a:srgbClr val="336699"/>
        </a:buClr>
        <a:buFont typeface="Arial" charset="0"/>
        <a:buChar char="•"/>
        <a:defRPr sz="3200" kern="1200">
          <a:solidFill>
            <a:srgbClr val="336699"/>
          </a:solidFill>
          <a:latin typeface="+mn-lt"/>
          <a:ea typeface="+mn-ea"/>
          <a:cs typeface="+mn-cs"/>
        </a:defRPr>
      </a:lvl1pPr>
      <a:lvl2pPr marL="742950" indent="-285750" algn="l" rtl="0" eaLnBrk="0" fontAlgn="base" hangingPunct="0">
        <a:spcBef>
          <a:spcPct val="20000"/>
        </a:spcBef>
        <a:spcAft>
          <a:spcPct val="0"/>
        </a:spcAft>
        <a:buClr>
          <a:srgbClr val="336699"/>
        </a:buClr>
        <a:buFont typeface="Arial" charset="0"/>
        <a:buChar char="•"/>
        <a:defRPr sz="2800" kern="1200">
          <a:solidFill>
            <a:srgbClr val="336699"/>
          </a:solidFill>
          <a:latin typeface="+mn-lt"/>
          <a:ea typeface="+mn-ea"/>
          <a:cs typeface="+mn-cs"/>
        </a:defRPr>
      </a:lvl2pPr>
      <a:lvl3pPr marL="1143000" indent="-228600" algn="l" rtl="0" eaLnBrk="0" fontAlgn="base" hangingPunct="0">
        <a:spcBef>
          <a:spcPct val="20000"/>
        </a:spcBef>
        <a:spcAft>
          <a:spcPct val="0"/>
        </a:spcAft>
        <a:buClr>
          <a:srgbClr val="336699"/>
        </a:buClr>
        <a:buFont typeface="Arial" charset="0"/>
        <a:buChar char="•"/>
        <a:defRPr sz="2400" kern="1200">
          <a:solidFill>
            <a:srgbClr val="336699"/>
          </a:solidFill>
          <a:latin typeface="+mn-lt"/>
          <a:ea typeface="+mn-ea"/>
          <a:cs typeface="+mn-cs"/>
        </a:defRPr>
      </a:lvl3pPr>
      <a:lvl4pPr marL="1600200" indent="-228600" algn="l" rtl="0" eaLnBrk="0" fontAlgn="base" hangingPunct="0">
        <a:spcBef>
          <a:spcPct val="20000"/>
        </a:spcBef>
        <a:spcAft>
          <a:spcPct val="0"/>
        </a:spcAft>
        <a:buClr>
          <a:srgbClr val="336699"/>
        </a:buClr>
        <a:buFont typeface="Arial" charset="0"/>
        <a:buChar char="•"/>
        <a:defRPr sz="2000" kern="1200">
          <a:solidFill>
            <a:srgbClr val="336699"/>
          </a:solidFill>
          <a:latin typeface="+mn-lt"/>
          <a:ea typeface="+mn-ea"/>
          <a:cs typeface="+mn-cs"/>
        </a:defRPr>
      </a:lvl4pPr>
      <a:lvl5pPr marL="2057400" indent="-228600" algn="l" rtl="0" eaLnBrk="0" fontAlgn="base" hangingPunct="0">
        <a:spcBef>
          <a:spcPct val="20000"/>
        </a:spcBef>
        <a:spcAft>
          <a:spcPct val="0"/>
        </a:spcAft>
        <a:buClr>
          <a:srgbClr val="336699"/>
        </a:buClr>
        <a:buFont typeface="Arial" charset="0"/>
        <a:buChar char="•"/>
        <a:defRPr sz="2000" kern="1200">
          <a:solidFill>
            <a:srgbClr val="33669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r>
              <a:rPr lang="en-US"/>
              <a:t>Confidential and Proprietary</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ED6CB116-5878-4E29-9975-030FC7F7AB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4.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Billede 31" descr="dreamstime_Blue Ocean.jpg"/>
          <p:cNvPicPr>
            <a:picLocks noChangeAspect="1"/>
          </p:cNvPicPr>
          <p:nvPr/>
        </p:nvPicPr>
        <p:blipFill>
          <a:blip r:embed="rId3" cstate="print"/>
          <a:srcRect/>
          <a:stretch>
            <a:fillRect/>
          </a:stretch>
        </p:blipFill>
        <p:spPr bwMode="auto">
          <a:xfrm>
            <a:off x="0" y="0"/>
            <a:ext cx="9177338" cy="6883400"/>
          </a:xfrm>
          <a:prstGeom prst="rect">
            <a:avLst/>
          </a:prstGeom>
          <a:noFill/>
          <a:ln w="9525">
            <a:noFill/>
            <a:miter lim="800000"/>
            <a:headEnd/>
            <a:tailEnd/>
          </a:ln>
        </p:spPr>
      </p:pic>
      <p:sp>
        <p:nvSpPr>
          <p:cNvPr id="15363" name="TextBox 23"/>
          <p:cNvSpPr txBox="1">
            <a:spLocks noChangeArrowheads="1"/>
          </p:cNvSpPr>
          <p:nvPr/>
        </p:nvSpPr>
        <p:spPr bwMode="auto">
          <a:xfrm>
            <a:off x="2895600" y="3886200"/>
            <a:ext cx="3009900" cy="1816100"/>
          </a:xfrm>
          <a:prstGeom prst="rect">
            <a:avLst/>
          </a:prstGeom>
          <a:noFill/>
          <a:ln w="9525">
            <a:noFill/>
            <a:miter lim="800000"/>
            <a:headEnd/>
            <a:tailEnd/>
          </a:ln>
        </p:spPr>
        <p:txBody>
          <a:bodyPr>
            <a:spAutoFit/>
          </a:bodyPr>
          <a:lstStyle/>
          <a:p>
            <a:pPr algn="ctr"/>
            <a:r>
              <a:rPr lang="nb-NO" sz="1400" b="1">
                <a:solidFill>
                  <a:schemeClr val="bg1"/>
                </a:solidFill>
                <a:latin typeface="Century Gothic" pitchFamily="34" charset="0"/>
                <a:ea typeface="Century Gothic" pitchFamily="34" charset="0"/>
                <a:cs typeface="Century Gothic" pitchFamily="34" charset="0"/>
              </a:rPr>
              <a:t>Rich Banko, Dave Coakley, Dana Colegrove</a:t>
            </a:r>
          </a:p>
          <a:p>
            <a:pPr algn="ctr"/>
            <a:endParaRPr lang="nb-NO" sz="1400" b="1">
              <a:solidFill>
                <a:schemeClr val="bg1"/>
              </a:solidFill>
              <a:latin typeface="Century Gothic" pitchFamily="34" charset="0"/>
              <a:ea typeface="Century Gothic" pitchFamily="34" charset="0"/>
              <a:cs typeface="Century Gothic" pitchFamily="34" charset="0"/>
            </a:endParaRPr>
          </a:p>
          <a:p>
            <a:pPr algn="ctr"/>
            <a:r>
              <a:rPr lang="nb-NO" sz="1400" b="1" i="1">
                <a:solidFill>
                  <a:schemeClr val="bg1"/>
                </a:solidFill>
                <a:latin typeface="Century Gothic" pitchFamily="34" charset="0"/>
                <a:ea typeface="Century Gothic" pitchFamily="34" charset="0"/>
                <a:cs typeface="Century Gothic" pitchFamily="34" charset="0"/>
              </a:rPr>
              <a:t>Naval Surface warfare Center, Carderock Div. (NSWCCD</a:t>
            </a:r>
            <a:r>
              <a:rPr lang="nb-NO" sz="1400" i="1">
                <a:solidFill>
                  <a:schemeClr val="bg1"/>
                </a:solidFill>
                <a:latin typeface="Century Gothic" pitchFamily="34" charset="0"/>
                <a:ea typeface="Century Gothic" pitchFamily="34" charset="0"/>
                <a:cs typeface="Century Gothic" pitchFamily="34" charset="0"/>
              </a:rPr>
              <a:t>)</a:t>
            </a:r>
          </a:p>
          <a:p>
            <a:pPr algn="ctr"/>
            <a:endParaRPr lang="nb-NO" sz="1400" i="1">
              <a:solidFill>
                <a:schemeClr val="bg1"/>
              </a:solidFill>
              <a:latin typeface="Century Gothic" pitchFamily="34" charset="0"/>
              <a:ea typeface="Century Gothic" pitchFamily="34" charset="0"/>
              <a:cs typeface="Century Gothic" pitchFamily="34" charset="0"/>
            </a:endParaRPr>
          </a:p>
          <a:p>
            <a:pPr algn="ctr"/>
            <a:r>
              <a:rPr lang="nb-NO" sz="1400" i="1">
                <a:solidFill>
                  <a:schemeClr val="bg1"/>
                </a:solidFill>
                <a:latin typeface="Century Gothic" pitchFamily="34" charset="0"/>
                <a:ea typeface="Century Gothic" pitchFamily="34" charset="0"/>
                <a:cs typeface="Century Gothic" pitchFamily="34" charset="0"/>
              </a:rPr>
              <a:t>richard.banko@navy.mil</a:t>
            </a:r>
          </a:p>
          <a:p>
            <a:pPr algn="ctr"/>
            <a:r>
              <a:rPr lang="nb-NO" sz="1400" i="1">
                <a:solidFill>
                  <a:schemeClr val="bg1"/>
                </a:solidFill>
                <a:latin typeface="Century Gothic" pitchFamily="34" charset="0"/>
                <a:ea typeface="Century Gothic" pitchFamily="34" charset="0"/>
                <a:cs typeface="Century Gothic" pitchFamily="34" charset="0"/>
              </a:rPr>
              <a:t>301-227-1811</a:t>
            </a:r>
          </a:p>
        </p:txBody>
      </p:sp>
      <p:sp>
        <p:nvSpPr>
          <p:cNvPr id="15364" name="TextBox 10"/>
          <p:cNvSpPr txBox="1">
            <a:spLocks noChangeArrowheads="1"/>
          </p:cNvSpPr>
          <p:nvPr/>
        </p:nvSpPr>
        <p:spPr bwMode="auto">
          <a:xfrm>
            <a:off x="406400" y="423863"/>
            <a:ext cx="7383463" cy="2170112"/>
          </a:xfrm>
          <a:prstGeom prst="rect">
            <a:avLst/>
          </a:prstGeom>
          <a:noFill/>
          <a:ln w="9525">
            <a:noFill/>
            <a:miter lim="800000"/>
            <a:headEnd/>
            <a:tailEnd/>
          </a:ln>
        </p:spPr>
        <p:txBody>
          <a:bodyPr>
            <a:spAutoFit/>
          </a:bodyPr>
          <a:lstStyle/>
          <a:p>
            <a:endParaRPr lang="nb-NO" sz="13500" b="1">
              <a:solidFill>
                <a:srgbClr val="151616"/>
              </a:solidFill>
              <a:latin typeface="Calibri" pitchFamily="34" charset="0"/>
            </a:endParaRPr>
          </a:p>
        </p:txBody>
      </p:sp>
      <p:sp>
        <p:nvSpPr>
          <p:cNvPr id="15365" name="Rectangle 12"/>
          <p:cNvSpPr>
            <a:spLocks noChangeArrowheads="1"/>
          </p:cNvSpPr>
          <p:nvPr/>
        </p:nvSpPr>
        <p:spPr bwMode="auto">
          <a:xfrm>
            <a:off x="1066800" y="458788"/>
            <a:ext cx="6858000" cy="2738437"/>
          </a:xfrm>
          <a:prstGeom prst="rect">
            <a:avLst/>
          </a:prstGeom>
          <a:noFill/>
          <a:ln w="9525">
            <a:noFill/>
            <a:miter lim="800000"/>
            <a:headEnd/>
            <a:tailEnd/>
          </a:ln>
        </p:spPr>
        <p:txBody>
          <a:bodyPr>
            <a:spAutoFit/>
          </a:bodyPr>
          <a:lstStyle/>
          <a:p>
            <a:pPr algn="ctr"/>
            <a:r>
              <a:rPr lang="en-US" sz="2600" b="1">
                <a:solidFill>
                  <a:srgbClr val="272255"/>
                </a:solidFill>
                <a:latin typeface="Century Gothic" pitchFamily="34" charset="0"/>
                <a:ea typeface="Century Gothic" pitchFamily="34" charset="0"/>
                <a:cs typeface="Century Gothic" pitchFamily="34" charset="0"/>
              </a:rPr>
              <a:t>THE AQUANTIS OCEAN-CURRENT TURBINE </a:t>
            </a:r>
          </a:p>
          <a:p>
            <a:pPr algn="ctr"/>
            <a:r>
              <a:rPr lang="en-US" b="1">
                <a:solidFill>
                  <a:srgbClr val="272255"/>
                </a:solidFill>
                <a:latin typeface="Century Gothic" pitchFamily="34" charset="0"/>
                <a:ea typeface="Century Gothic" pitchFamily="34" charset="0"/>
                <a:cs typeface="Century Gothic" pitchFamily="34" charset="0"/>
              </a:rPr>
              <a:t>RENEWABLE ENERGY FROM MARINE CURRENTS</a:t>
            </a:r>
          </a:p>
          <a:p>
            <a:pPr algn="ctr"/>
            <a:endParaRPr lang="en-US" b="1">
              <a:solidFill>
                <a:srgbClr val="272255"/>
              </a:solidFill>
              <a:latin typeface="Century Gothic" pitchFamily="34" charset="0"/>
              <a:ea typeface="Century Gothic" pitchFamily="34" charset="0"/>
              <a:cs typeface="Century Gothic" pitchFamily="34" charset="0"/>
            </a:endParaRPr>
          </a:p>
          <a:p>
            <a:pPr algn="ctr"/>
            <a:r>
              <a:rPr lang="en-US" sz="2000" b="1">
                <a:solidFill>
                  <a:srgbClr val="272255"/>
                </a:solidFill>
                <a:latin typeface="Century Gothic" pitchFamily="34" charset="0"/>
                <a:ea typeface="Century Gothic" pitchFamily="34" charset="0"/>
                <a:cs typeface="Century Gothic" pitchFamily="34" charset="0"/>
              </a:rPr>
              <a:t>Aquantis Preliminary Design Review (PDR)</a:t>
            </a:r>
          </a:p>
          <a:p>
            <a:pPr algn="ctr"/>
            <a:endParaRPr lang="en-US" sz="2000" b="1">
              <a:solidFill>
                <a:srgbClr val="272255"/>
              </a:solidFill>
              <a:latin typeface="Century Gothic" pitchFamily="34" charset="0"/>
              <a:ea typeface="Century Gothic" pitchFamily="34" charset="0"/>
              <a:cs typeface="Century Gothic" pitchFamily="34" charset="0"/>
            </a:endParaRPr>
          </a:p>
          <a:p>
            <a:pPr algn="ctr"/>
            <a:r>
              <a:rPr lang="en-US" b="1">
                <a:solidFill>
                  <a:srgbClr val="272255"/>
                </a:solidFill>
                <a:latin typeface="Century Gothic" pitchFamily="34" charset="0"/>
                <a:ea typeface="Century Gothic" pitchFamily="34" charset="0"/>
                <a:cs typeface="Century Gothic" pitchFamily="34" charset="0"/>
              </a:rPr>
              <a:t>October 18 &amp; 19, 2011</a:t>
            </a:r>
          </a:p>
          <a:p>
            <a:pPr algn="ctr"/>
            <a:endParaRPr lang="en-US">
              <a:solidFill>
                <a:srgbClr val="272255"/>
              </a:solidFill>
              <a:latin typeface="Century Gothic" pitchFamily="34" charset="0"/>
              <a:ea typeface="Century Gothic" pitchFamily="34" charset="0"/>
              <a:cs typeface="Century Gothic" pitchFamily="34" charset="0"/>
            </a:endParaRPr>
          </a:p>
          <a:p>
            <a:pPr algn="ctr"/>
            <a:endParaRPr lang="en-US" sz="900">
              <a:solidFill>
                <a:srgbClr val="272255"/>
              </a:solidFill>
              <a:latin typeface="Century Gothic" pitchFamily="34" charset="0"/>
              <a:ea typeface="Century Gothic" pitchFamily="34" charset="0"/>
              <a:cs typeface="Century Gothic" pitchFamily="34" charset="0"/>
            </a:endParaRPr>
          </a:p>
          <a:p>
            <a:pPr algn="ctr"/>
            <a:r>
              <a:rPr lang="en-US" sz="2000" b="1">
                <a:solidFill>
                  <a:srgbClr val="272255"/>
                </a:solidFill>
                <a:latin typeface="Century Gothic" pitchFamily="34" charset="0"/>
                <a:ea typeface="Century Gothic" pitchFamily="34" charset="0"/>
                <a:cs typeface="Century Gothic" pitchFamily="34" charset="0"/>
              </a:rPr>
              <a:t>Platform Hydrodynamic Stability</a:t>
            </a:r>
            <a:endParaRPr lang="en-US" sz="1400" b="1">
              <a:solidFill>
                <a:srgbClr val="272255"/>
              </a:solidFill>
              <a:latin typeface="Century Gothic" pitchFamily="34" charset="0"/>
              <a:ea typeface="Century Gothic" pitchFamily="34" charset="0"/>
              <a:cs typeface="Century Gothic" pitchFamily="34" charset="0"/>
            </a:endParaRPr>
          </a:p>
          <a:p>
            <a:pPr algn="ctr"/>
            <a:endParaRPr lang="en-US" sz="500">
              <a:solidFill>
                <a:srgbClr val="272255"/>
              </a:solidFill>
            </a:endParaRPr>
          </a:p>
        </p:txBody>
      </p:sp>
      <p:sp>
        <p:nvSpPr>
          <p:cNvPr id="15366" name="TextBox 10"/>
          <p:cNvSpPr txBox="1">
            <a:spLocks noChangeArrowheads="1"/>
          </p:cNvSpPr>
          <p:nvPr/>
        </p:nvSpPr>
        <p:spPr bwMode="auto">
          <a:xfrm>
            <a:off x="152400" y="6565900"/>
            <a:ext cx="2133600" cy="215900"/>
          </a:xfrm>
          <a:prstGeom prst="rect">
            <a:avLst/>
          </a:prstGeom>
          <a:noFill/>
          <a:ln w="9525">
            <a:noFill/>
            <a:miter lim="800000"/>
            <a:headEnd/>
            <a:tailEnd/>
          </a:ln>
        </p:spPr>
        <p:txBody>
          <a:bodyPr>
            <a:spAutoFit/>
          </a:bodyPr>
          <a:lstStyle/>
          <a:p>
            <a:r>
              <a:rPr lang="en-US" sz="800">
                <a:solidFill>
                  <a:schemeClr val="bg1"/>
                </a:solidFill>
                <a:latin typeface="Century Gothic" pitchFamily="34" charset="0"/>
                <a:ea typeface="Century Gothic" pitchFamily="34" charset="0"/>
                <a:cs typeface="Century Gothic" pitchFamily="34" charset="0"/>
              </a:rPr>
              <a:t>Company Confidential and Proprietary  </a:t>
            </a:r>
          </a:p>
        </p:txBody>
      </p:sp>
      <p:pic>
        <p:nvPicPr>
          <p:cNvPr id="15367" name="Picture 12" descr="aquantis white logo.png"/>
          <p:cNvPicPr>
            <a:picLocks noChangeAspect="1"/>
          </p:cNvPicPr>
          <p:nvPr/>
        </p:nvPicPr>
        <p:blipFill>
          <a:blip r:embed="rId4" cstate="print"/>
          <a:srcRect/>
          <a:stretch>
            <a:fillRect/>
          </a:stretch>
        </p:blipFill>
        <p:spPr bwMode="auto">
          <a:xfrm>
            <a:off x="7467600" y="5791200"/>
            <a:ext cx="1295400" cy="814388"/>
          </a:xfrm>
          <a:prstGeom prst="rect">
            <a:avLst/>
          </a:prstGeom>
          <a:noFill/>
          <a:ln w="9525">
            <a:noFill/>
            <a:miter lim="800000"/>
            <a:headEnd/>
            <a:tailEnd/>
          </a:ln>
        </p:spPr>
      </p:pic>
      <p:pic>
        <p:nvPicPr>
          <p:cNvPr id="15368" name="Picture 15" descr="ecomerit logo.pdf"/>
          <p:cNvPicPr>
            <a:picLocks noChangeAspect="1"/>
          </p:cNvPicPr>
          <p:nvPr/>
        </p:nvPicPr>
        <p:blipFill>
          <a:blip r:embed="rId5" cstate="print"/>
          <a:srcRect/>
          <a:stretch>
            <a:fillRect/>
          </a:stretch>
        </p:blipFill>
        <p:spPr bwMode="auto">
          <a:xfrm>
            <a:off x="457200" y="5819775"/>
            <a:ext cx="1447800" cy="73342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Technical Approach</a:t>
            </a:r>
          </a:p>
        </p:txBody>
      </p:sp>
      <p:sp>
        <p:nvSpPr>
          <p:cNvPr id="24579" name="Content Placeholder 2"/>
          <p:cNvSpPr>
            <a:spLocks noGrp="1"/>
          </p:cNvSpPr>
          <p:nvPr>
            <p:ph idx="1"/>
          </p:nvPr>
        </p:nvSpPr>
        <p:spPr/>
        <p:txBody>
          <a:bodyPr/>
          <a:lstStyle/>
          <a:p>
            <a:pPr eaLnBrk="1" hangingPunct="1">
              <a:buFont typeface="Arial" charset="0"/>
              <a:buNone/>
            </a:pPr>
            <a:r>
              <a:rPr lang="en-US" sz="1800" smtClean="0">
                <a:solidFill>
                  <a:srgbClr val="272255"/>
                </a:solidFill>
                <a:latin typeface="Century Gothic" pitchFamily="34" charset="0"/>
                <a:ea typeface="ＭＳ Ｐゴシック" pitchFamily="34" charset="-128"/>
                <a:cs typeface="Century Gothic" pitchFamily="34" charset="0"/>
              </a:rPr>
              <a:t>Key issues that effect platform stability and the nacelle Support Structure </a:t>
            </a:r>
          </a:p>
          <a:p>
            <a:pPr lvl="1" eaLnBrk="1" hangingPunct="1"/>
            <a:r>
              <a:rPr lang="en-US" sz="1600" smtClean="0">
                <a:solidFill>
                  <a:srgbClr val="272255"/>
                </a:solidFill>
                <a:latin typeface="Century Gothic" pitchFamily="34" charset="0"/>
                <a:ea typeface="ＭＳ Ｐゴシック" pitchFamily="34" charset="-128"/>
                <a:cs typeface="Century Gothic" pitchFamily="34" charset="0"/>
              </a:rPr>
              <a:t>Weights and centers (gravity and buoyancy) of the major components being separated by a substantial distance causing a tail heavy situation (for DW rotors)</a:t>
            </a:r>
          </a:p>
          <a:p>
            <a:pPr lvl="1" eaLnBrk="1" hangingPunct="1"/>
            <a:r>
              <a:rPr lang="en-US" sz="1600" smtClean="0">
                <a:solidFill>
                  <a:srgbClr val="272255"/>
                </a:solidFill>
                <a:latin typeface="Century Gothic" pitchFamily="34" charset="0"/>
                <a:ea typeface="ＭＳ Ｐゴシック" pitchFamily="34" charset="-128"/>
                <a:cs typeface="Century Gothic" pitchFamily="34" charset="0"/>
              </a:rPr>
              <a:t>Weights and centers locations causing large torsional moments and possible large angular deflections of the Support Structure for 4-DW and 4-UW configurations</a:t>
            </a:r>
          </a:p>
          <a:p>
            <a:pPr lvl="1" eaLnBrk="1" hangingPunct="1"/>
            <a:r>
              <a:rPr lang="en-US" sz="1600" smtClean="0">
                <a:solidFill>
                  <a:srgbClr val="272255"/>
                </a:solidFill>
                <a:latin typeface="Century Gothic" pitchFamily="34" charset="0"/>
                <a:ea typeface="ＭＳ Ｐゴシック" pitchFamily="34" charset="-128"/>
                <a:cs typeface="Century Gothic" pitchFamily="34" charset="0"/>
              </a:rPr>
              <a:t>Weights and centers locations causing adverse in-water hang angles for 4-DW and 4-UW rotor configurations</a:t>
            </a:r>
          </a:p>
          <a:p>
            <a:pPr lvl="1" eaLnBrk="1" hangingPunct="1"/>
            <a:r>
              <a:rPr lang="en-US" sz="1600" smtClean="0">
                <a:solidFill>
                  <a:srgbClr val="272255"/>
                </a:solidFill>
                <a:latin typeface="Century Gothic" pitchFamily="34" charset="0"/>
                <a:ea typeface="ＭＳ Ｐゴシック" pitchFamily="34" charset="-128"/>
                <a:cs typeface="Century Gothic" pitchFamily="34" charset="0"/>
              </a:rPr>
              <a:t>Vertical mooring line requirement placed a distance aft of the confluence point for the forward mooring lines in the 2-DW/2-UW configuration causes adverse roll/yaw motions from off-axis currents</a:t>
            </a:r>
          </a:p>
          <a:p>
            <a:pPr lvl="1" eaLnBrk="1" hangingPunct="1"/>
            <a:r>
              <a:rPr lang="en-US" sz="1600" smtClean="0">
                <a:solidFill>
                  <a:srgbClr val="272255"/>
                </a:solidFill>
                <a:latin typeface="Century Gothic" pitchFamily="34" charset="0"/>
                <a:ea typeface="ＭＳ Ｐゴシック" pitchFamily="34" charset="-128"/>
                <a:cs typeface="Century Gothic" pitchFamily="34" charset="0"/>
              </a:rPr>
              <a:t>The wake, turbulence and vortex shed from the tubular members of the Truss-shaped Support Structure forward of downwind rotor blades could cause fatigue problems in 4-DW and 2-DW/2_UW configurations</a:t>
            </a:r>
          </a:p>
          <a:p>
            <a:pPr eaLnBrk="1" hangingPunct="1">
              <a:buFont typeface="Arial" charset="0"/>
              <a:buNone/>
            </a:pPr>
            <a:endParaRPr lang="en-US" sz="2000" smtClean="0">
              <a:solidFill>
                <a:srgbClr val="272255"/>
              </a:solidFill>
              <a:latin typeface="Century Gothic" pitchFamily="34" charset="0"/>
              <a:ea typeface="ＭＳ Ｐゴシック" pitchFamily="34" charset="-128"/>
              <a:cs typeface="Century Gothic" pitchFamily="34" charset="0"/>
            </a:endParaRPr>
          </a:p>
          <a:p>
            <a:pPr eaLnBrk="1" hangingPunct="1">
              <a:buFont typeface="Arial" charset="0"/>
              <a:buNone/>
            </a:pPr>
            <a:endParaRPr lang="en-US" smtClean="0">
              <a:latin typeface="Arial" charset="0"/>
              <a:ea typeface="ＭＳ Ｐゴシック" pitchFamily="34" charset="-128"/>
            </a:endParaRPr>
          </a:p>
          <a:p>
            <a:pPr eaLnBrk="1" hangingPunct="1">
              <a:buFont typeface="Arial" charset="0"/>
              <a:buNone/>
            </a:pPr>
            <a:endParaRPr lang="en-US" smtClean="0">
              <a:latin typeface="Arial" charset="0"/>
              <a:ea typeface="ＭＳ Ｐゴシック" pitchFamily="34" charset="-128"/>
            </a:endParaRPr>
          </a:p>
          <a:p>
            <a:pPr eaLnBrk="1" hangingPunct="1"/>
            <a:endParaRPr lang="en-US" smtClean="0">
              <a:latin typeface="Arial" charset="0"/>
              <a:ea typeface="ＭＳ Ｐゴシック" pitchFamily="34" charset="-128"/>
            </a:endParaRPr>
          </a:p>
        </p:txBody>
      </p:sp>
      <p:sp>
        <p:nvSpPr>
          <p:cNvPr id="24580"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Platform Static &amp; Hydrodynamic Stability</a:t>
            </a:r>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Platform Stability</a:t>
            </a:r>
          </a:p>
        </p:txBody>
      </p:sp>
      <p:sp>
        <p:nvSpPr>
          <p:cNvPr id="25603" name="Rectangle 2"/>
          <p:cNvSpPr>
            <a:spLocks noChangeArrowheads="1"/>
          </p:cNvSpPr>
          <p:nvPr/>
        </p:nvSpPr>
        <p:spPr bwMode="auto">
          <a:xfrm>
            <a:off x="838200" y="1752600"/>
            <a:ext cx="7772400" cy="2808288"/>
          </a:xfrm>
          <a:prstGeom prst="rect">
            <a:avLst/>
          </a:prstGeom>
          <a:noFill/>
          <a:ln w="9525">
            <a:noFill/>
            <a:miter lim="800000"/>
            <a:headEnd/>
            <a:tailEnd/>
          </a:ln>
        </p:spPr>
        <p:txBody>
          <a:bodyPr>
            <a:spAutoFit/>
          </a:bodyPr>
          <a:lstStyle/>
          <a:p>
            <a:pPr>
              <a:spcBef>
                <a:spcPts val="600"/>
              </a:spcBef>
              <a:spcAft>
                <a:spcPts val="600"/>
              </a:spcAft>
            </a:pPr>
            <a:r>
              <a:rPr lang="en-US"/>
              <a:t>Static stability refers to the ability to react to static (weight &amp; buoyancy) and steady hydrodynamic forces (rotor &amp; structure) induced on the platform to seek a neutral and balanced attitude not resulting in increasing forces and moments</a:t>
            </a:r>
          </a:p>
          <a:p>
            <a:pPr>
              <a:spcBef>
                <a:spcPts val="600"/>
              </a:spcBef>
              <a:spcAft>
                <a:spcPts val="600"/>
              </a:spcAft>
            </a:pPr>
            <a:r>
              <a:rPr lang="en-US"/>
              <a:t>Two planes of static stability to consider:</a:t>
            </a:r>
          </a:p>
          <a:p>
            <a:pPr marL="800100" lvl="1" indent="-342900">
              <a:spcBef>
                <a:spcPts val="300"/>
              </a:spcBef>
              <a:spcAft>
                <a:spcPts val="300"/>
              </a:spcAft>
              <a:buFont typeface="Calibri" pitchFamily="34" charset="0"/>
              <a:buAutoNum type="arabicParenR"/>
            </a:pPr>
            <a:r>
              <a:rPr lang="en-US" sz="1600"/>
              <a:t>Vertical or pitch plane (forces in the x and z-directions, moments about the y-axis)</a:t>
            </a:r>
          </a:p>
          <a:p>
            <a:pPr marL="800100" lvl="1" indent="-342900">
              <a:spcBef>
                <a:spcPts val="300"/>
              </a:spcBef>
              <a:spcAft>
                <a:spcPts val="300"/>
              </a:spcAft>
              <a:buFont typeface="Calibri" pitchFamily="34" charset="0"/>
              <a:buAutoNum type="arabicParenR"/>
            </a:pPr>
            <a:r>
              <a:rPr lang="en-US" sz="1600"/>
              <a:t>Lateral or yaw/roll plane (forces in the y direction, moments in the x and z-directions)</a:t>
            </a:r>
          </a:p>
        </p:txBody>
      </p:sp>
      <p:sp>
        <p:nvSpPr>
          <p:cNvPr id="25604"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Static Stability</a:t>
            </a:r>
          </a:p>
        </p:txBody>
      </p:sp>
      <p:sp>
        <p:nvSpPr>
          <p:cNvPr id="25605"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AF524235-8174-402A-9A91-EE5ADBF707D9}" type="slidenum">
              <a:rPr lang="en-US" sz="1200" smtClean="0">
                <a:solidFill>
                  <a:schemeClr val="bg1"/>
                </a:solidFill>
              </a:rPr>
              <a:pPr algn="r"/>
              <a:t>10</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Platform Stability</a:t>
            </a:r>
          </a:p>
        </p:txBody>
      </p:sp>
      <p:sp>
        <p:nvSpPr>
          <p:cNvPr id="26627" name="TextBox 5"/>
          <p:cNvSpPr txBox="1">
            <a:spLocks noChangeArrowheads="1"/>
          </p:cNvSpPr>
          <p:nvPr/>
        </p:nvSpPr>
        <p:spPr bwMode="auto">
          <a:xfrm>
            <a:off x="1371600" y="1066800"/>
            <a:ext cx="6553200" cy="646113"/>
          </a:xfrm>
          <a:prstGeom prst="rect">
            <a:avLst/>
          </a:prstGeom>
          <a:noFill/>
          <a:ln w="9525">
            <a:noFill/>
            <a:miter lim="800000"/>
            <a:headEnd/>
            <a:tailEnd/>
          </a:ln>
        </p:spPr>
        <p:txBody>
          <a:bodyPr>
            <a:spAutoFit/>
          </a:bodyPr>
          <a:lstStyle/>
          <a:p>
            <a:pPr algn="ctr"/>
            <a:r>
              <a:rPr lang="en-US" sz="2000" b="1">
                <a:solidFill>
                  <a:srgbClr val="0070C0"/>
                </a:solidFill>
              </a:rPr>
              <a:t>Pitch Plane Free-Body Diagram</a:t>
            </a:r>
          </a:p>
          <a:p>
            <a:pPr algn="ctr"/>
            <a:r>
              <a:rPr lang="en-US" sz="1600" b="1">
                <a:solidFill>
                  <a:srgbClr val="0070C0"/>
                </a:solidFill>
              </a:rPr>
              <a:t>Sum of the Moments about Mooring Point Y-axis = 0 </a:t>
            </a:r>
          </a:p>
        </p:txBody>
      </p:sp>
      <p:pic>
        <p:nvPicPr>
          <p:cNvPr id="26628" name="Picture 2"/>
          <p:cNvPicPr>
            <a:picLocks noChangeAspect="1" noChangeArrowheads="1"/>
          </p:cNvPicPr>
          <p:nvPr/>
        </p:nvPicPr>
        <p:blipFill>
          <a:blip r:embed="rId2" cstate="print"/>
          <a:srcRect/>
          <a:stretch>
            <a:fillRect/>
          </a:stretch>
        </p:blipFill>
        <p:spPr bwMode="auto">
          <a:xfrm>
            <a:off x="1219200" y="1682750"/>
            <a:ext cx="6629400" cy="4775200"/>
          </a:xfrm>
          <a:prstGeom prst="rect">
            <a:avLst/>
          </a:prstGeom>
          <a:noFill/>
          <a:ln w="9525">
            <a:noFill/>
            <a:miter lim="800000"/>
            <a:headEnd/>
            <a:tailEnd/>
          </a:ln>
        </p:spPr>
      </p:pic>
      <p:sp>
        <p:nvSpPr>
          <p:cNvPr id="26629"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A4EC7A05-A365-4630-A537-1E729EF75C96}" type="slidenum">
              <a:rPr lang="en-US" sz="1200" smtClean="0">
                <a:solidFill>
                  <a:schemeClr val="bg1"/>
                </a:solidFill>
              </a:rPr>
              <a:pPr algn="r"/>
              <a:t>11</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Platform Stability</a:t>
            </a:r>
          </a:p>
        </p:txBody>
      </p:sp>
      <p:sp>
        <p:nvSpPr>
          <p:cNvPr id="27651" name="TextBox 3"/>
          <p:cNvSpPr txBox="1">
            <a:spLocks noChangeArrowheads="1"/>
          </p:cNvSpPr>
          <p:nvPr/>
        </p:nvSpPr>
        <p:spPr bwMode="auto">
          <a:xfrm>
            <a:off x="381000" y="1066800"/>
            <a:ext cx="8305800" cy="400050"/>
          </a:xfrm>
          <a:prstGeom prst="rect">
            <a:avLst/>
          </a:prstGeom>
          <a:noFill/>
          <a:ln w="9525">
            <a:noFill/>
            <a:miter lim="800000"/>
            <a:headEnd/>
            <a:tailEnd/>
          </a:ln>
        </p:spPr>
        <p:txBody>
          <a:bodyPr>
            <a:spAutoFit/>
          </a:bodyPr>
          <a:lstStyle/>
          <a:p>
            <a:pPr algn="ctr"/>
            <a:r>
              <a:rPr lang="en-US" sz="2000" b="1">
                <a:solidFill>
                  <a:srgbClr val="0070C0"/>
                </a:solidFill>
              </a:rPr>
              <a:t>ARL WTPERF Output file for 40m_950kW_2-blade Rotor_TSR 10</a:t>
            </a:r>
          </a:p>
        </p:txBody>
      </p:sp>
      <p:pic>
        <p:nvPicPr>
          <p:cNvPr id="27652" name="Picture 2"/>
          <p:cNvPicPr>
            <a:picLocks noChangeAspect="1" noChangeArrowheads="1"/>
          </p:cNvPicPr>
          <p:nvPr/>
        </p:nvPicPr>
        <p:blipFill>
          <a:blip r:embed="rId2" cstate="print"/>
          <a:srcRect/>
          <a:stretch>
            <a:fillRect/>
          </a:stretch>
        </p:blipFill>
        <p:spPr bwMode="auto">
          <a:xfrm>
            <a:off x="1600200" y="1524000"/>
            <a:ext cx="6481763" cy="4672013"/>
          </a:xfrm>
          <a:prstGeom prst="rect">
            <a:avLst/>
          </a:prstGeom>
          <a:noFill/>
          <a:ln w="9525">
            <a:noFill/>
            <a:miter lim="800000"/>
            <a:headEnd/>
            <a:tailEnd/>
          </a:ln>
        </p:spPr>
      </p:pic>
      <p:cxnSp>
        <p:nvCxnSpPr>
          <p:cNvPr id="9" name="Straight Arrow Connector 8"/>
          <p:cNvCxnSpPr>
            <a:stCxn id="27654" idx="1"/>
          </p:cNvCxnSpPr>
          <p:nvPr/>
        </p:nvCxnSpPr>
        <p:spPr>
          <a:xfrm flipH="1" flipV="1">
            <a:off x="6477000" y="5486400"/>
            <a:ext cx="228600" cy="5349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654" name="TextBox 9"/>
          <p:cNvSpPr txBox="1">
            <a:spLocks noChangeArrowheads="1"/>
          </p:cNvSpPr>
          <p:nvPr/>
        </p:nvSpPr>
        <p:spPr bwMode="auto">
          <a:xfrm>
            <a:off x="6705600" y="5791200"/>
            <a:ext cx="2057400" cy="461963"/>
          </a:xfrm>
          <a:prstGeom prst="rect">
            <a:avLst/>
          </a:prstGeom>
          <a:noFill/>
          <a:ln w="9525">
            <a:noFill/>
            <a:miter lim="800000"/>
            <a:headEnd/>
            <a:tailEnd/>
          </a:ln>
        </p:spPr>
        <p:txBody>
          <a:bodyPr>
            <a:spAutoFit/>
          </a:bodyPr>
          <a:lstStyle/>
          <a:p>
            <a:r>
              <a:rPr lang="en-US" sz="1200"/>
              <a:t>Rotor thrust (drag) used for pitch plane stability analysis</a:t>
            </a:r>
          </a:p>
        </p:txBody>
      </p:sp>
      <p:sp>
        <p:nvSpPr>
          <p:cNvPr id="27655"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0056DDBD-7575-4233-80C1-A76ECB1C7375}" type="slidenum">
              <a:rPr lang="en-US" sz="1200" smtClean="0">
                <a:solidFill>
                  <a:schemeClr val="bg1"/>
                </a:solidFill>
              </a:rPr>
              <a:pPr algn="r"/>
              <a:t>12</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Rotor Forces</a:t>
            </a:r>
          </a:p>
        </p:txBody>
      </p:sp>
      <p:graphicFrame>
        <p:nvGraphicFramePr>
          <p:cNvPr id="5" name="Chart 4"/>
          <p:cNvGraphicFramePr>
            <a:graphicFrameLocks/>
          </p:cNvGraphicFramePr>
          <p:nvPr/>
        </p:nvGraphicFramePr>
        <p:xfrm>
          <a:off x="4876800" y="1828800"/>
          <a:ext cx="4267200" cy="304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457200" y="1752600"/>
          <a:ext cx="4419600"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28677" name="TextBox 7"/>
          <p:cNvSpPr txBox="1">
            <a:spLocks noChangeArrowheads="1"/>
          </p:cNvSpPr>
          <p:nvPr/>
        </p:nvSpPr>
        <p:spPr bwMode="auto">
          <a:xfrm>
            <a:off x="1524000" y="4676775"/>
            <a:ext cx="2209800" cy="276225"/>
          </a:xfrm>
          <a:prstGeom prst="rect">
            <a:avLst/>
          </a:prstGeom>
          <a:noFill/>
          <a:ln w="9525">
            <a:noFill/>
            <a:miter lim="800000"/>
            <a:headEnd/>
            <a:tailEnd/>
          </a:ln>
        </p:spPr>
        <p:txBody>
          <a:bodyPr>
            <a:spAutoFit/>
          </a:bodyPr>
          <a:lstStyle/>
          <a:p>
            <a:pPr algn="ctr"/>
            <a:r>
              <a:rPr lang="en-US" sz="1200" b="1"/>
              <a:t>Flow Velocity (m/s)</a:t>
            </a:r>
          </a:p>
        </p:txBody>
      </p:sp>
      <p:sp>
        <p:nvSpPr>
          <p:cNvPr id="28678" name="TextBox 9"/>
          <p:cNvSpPr txBox="1">
            <a:spLocks noChangeArrowheads="1"/>
          </p:cNvSpPr>
          <p:nvPr/>
        </p:nvSpPr>
        <p:spPr bwMode="auto">
          <a:xfrm>
            <a:off x="5562600" y="4800600"/>
            <a:ext cx="2209800" cy="276225"/>
          </a:xfrm>
          <a:prstGeom prst="rect">
            <a:avLst/>
          </a:prstGeom>
          <a:noFill/>
          <a:ln w="9525">
            <a:noFill/>
            <a:miter lim="800000"/>
            <a:headEnd/>
            <a:tailEnd/>
          </a:ln>
        </p:spPr>
        <p:txBody>
          <a:bodyPr>
            <a:spAutoFit/>
          </a:bodyPr>
          <a:lstStyle/>
          <a:p>
            <a:pPr algn="ctr"/>
            <a:r>
              <a:rPr lang="en-US" sz="1200" b="1"/>
              <a:t>Flow Velocity (m/s)</a:t>
            </a:r>
          </a:p>
        </p:txBody>
      </p:sp>
      <p:sp>
        <p:nvSpPr>
          <p:cNvPr id="28679" name="TextBox 10"/>
          <p:cNvSpPr txBox="1">
            <a:spLocks noChangeArrowheads="1"/>
          </p:cNvSpPr>
          <p:nvPr/>
        </p:nvSpPr>
        <p:spPr bwMode="auto">
          <a:xfrm rot="-5400000">
            <a:off x="3529013" y="3024187"/>
            <a:ext cx="2362200" cy="276225"/>
          </a:xfrm>
          <a:prstGeom prst="rect">
            <a:avLst/>
          </a:prstGeom>
          <a:noFill/>
          <a:ln w="9525">
            <a:noFill/>
            <a:miter lim="800000"/>
            <a:headEnd/>
            <a:tailEnd/>
          </a:ln>
        </p:spPr>
        <p:txBody>
          <a:bodyPr>
            <a:spAutoFit/>
          </a:bodyPr>
          <a:lstStyle/>
          <a:p>
            <a:pPr algn="ctr"/>
            <a:r>
              <a:rPr lang="en-US" sz="1200" b="1"/>
              <a:t>Rotor Torque, Mx (kN-m)</a:t>
            </a:r>
          </a:p>
        </p:txBody>
      </p:sp>
      <p:sp>
        <p:nvSpPr>
          <p:cNvPr id="28680" name="TextBox 11"/>
          <p:cNvSpPr txBox="1">
            <a:spLocks noChangeArrowheads="1"/>
          </p:cNvSpPr>
          <p:nvPr/>
        </p:nvSpPr>
        <p:spPr bwMode="auto">
          <a:xfrm rot="-5400000">
            <a:off x="-890587" y="2947987"/>
            <a:ext cx="2362200" cy="276225"/>
          </a:xfrm>
          <a:prstGeom prst="rect">
            <a:avLst/>
          </a:prstGeom>
          <a:noFill/>
          <a:ln w="9525">
            <a:noFill/>
            <a:miter lim="800000"/>
            <a:headEnd/>
            <a:tailEnd/>
          </a:ln>
        </p:spPr>
        <p:txBody>
          <a:bodyPr>
            <a:spAutoFit/>
          </a:bodyPr>
          <a:lstStyle/>
          <a:p>
            <a:pPr algn="ctr"/>
            <a:r>
              <a:rPr lang="en-US" sz="1200" b="1"/>
              <a:t>Rotor Thrust/Drag, Fx (kN)</a:t>
            </a:r>
          </a:p>
        </p:txBody>
      </p:sp>
      <p:sp>
        <p:nvSpPr>
          <p:cNvPr id="28681" name="TextBox 12"/>
          <p:cNvSpPr txBox="1">
            <a:spLocks noChangeArrowheads="1"/>
          </p:cNvSpPr>
          <p:nvPr/>
        </p:nvSpPr>
        <p:spPr bwMode="auto">
          <a:xfrm>
            <a:off x="381000" y="1066800"/>
            <a:ext cx="8305800" cy="400050"/>
          </a:xfrm>
          <a:prstGeom prst="rect">
            <a:avLst/>
          </a:prstGeom>
          <a:noFill/>
          <a:ln w="9525">
            <a:noFill/>
            <a:miter lim="800000"/>
            <a:headEnd/>
            <a:tailEnd/>
          </a:ln>
        </p:spPr>
        <p:txBody>
          <a:bodyPr>
            <a:spAutoFit/>
          </a:bodyPr>
          <a:lstStyle/>
          <a:p>
            <a:pPr algn="ctr"/>
            <a:r>
              <a:rPr lang="en-US" sz="2000" b="1">
                <a:solidFill>
                  <a:srgbClr val="0070C0"/>
                </a:solidFill>
              </a:rPr>
              <a:t>40m_950kW_2-blade Rotor_TSR 10</a:t>
            </a:r>
          </a:p>
        </p:txBody>
      </p:sp>
      <p:sp>
        <p:nvSpPr>
          <p:cNvPr id="28682"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70D2E72D-096A-46A8-8528-EC2B7988C1BF}" type="slidenum">
              <a:rPr lang="en-US" sz="1200" smtClean="0">
                <a:solidFill>
                  <a:schemeClr val="bg1"/>
                </a:solidFill>
              </a:rPr>
              <a:pPr algn="r"/>
              <a:t>13</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Platform Stability</a:t>
            </a:r>
          </a:p>
        </p:txBody>
      </p:sp>
      <p:sp>
        <p:nvSpPr>
          <p:cNvPr id="3" name="Rectangle 2"/>
          <p:cNvSpPr/>
          <p:nvPr/>
        </p:nvSpPr>
        <p:spPr>
          <a:xfrm>
            <a:off x="838200" y="1371600"/>
            <a:ext cx="7772400" cy="855663"/>
          </a:xfrm>
          <a:prstGeom prst="rect">
            <a:avLst/>
          </a:prstGeom>
        </p:spPr>
        <p:txBody>
          <a:bodyPr>
            <a:spAutoFit/>
          </a:bodyPr>
          <a:lstStyle/>
          <a:p>
            <a:pPr marL="184150" lvl="1" indent="-184150">
              <a:spcBef>
                <a:spcPct val="40000"/>
              </a:spcBef>
              <a:buFont typeface="Wingdings" pitchFamily="2" charset="2"/>
              <a:buChar char="§"/>
              <a:defRPr/>
            </a:pPr>
            <a:endParaRPr lang="en-US" sz="1400" dirty="0"/>
          </a:p>
          <a:p>
            <a:pPr marL="641350" lvl="2" indent="-184150">
              <a:spcBef>
                <a:spcPct val="40000"/>
              </a:spcBef>
              <a:buFont typeface="Wingdings" pitchFamily="2" charset="2"/>
              <a:buChar char="§"/>
              <a:defRPr/>
            </a:pPr>
            <a:endParaRPr lang="en-US" sz="1400" dirty="0"/>
          </a:p>
          <a:p>
            <a:pPr lvl="1">
              <a:defRPr/>
            </a:pPr>
            <a:endParaRPr lang="en-US" sz="1600" dirty="0">
              <a:solidFill>
                <a:srgbClr val="272255"/>
              </a:solidFill>
              <a:latin typeface="Century Gothic"/>
              <a:cs typeface="Century Gothic"/>
            </a:endParaRPr>
          </a:p>
        </p:txBody>
      </p:sp>
      <p:sp>
        <p:nvSpPr>
          <p:cNvPr id="29700"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Platform General Performance</a:t>
            </a:r>
          </a:p>
        </p:txBody>
      </p:sp>
      <p:grpSp>
        <p:nvGrpSpPr>
          <p:cNvPr id="29701" name="Group 23"/>
          <p:cNvGrpSpPr>
            <a:grpSpLocks/>
          </p:cNvGrpSpPr>
          <p:nvPr/>
        </p:nvGrpSpPr>
        <p:grpSpPr bwMode="auto">
          <a:xfrm>
            <a:off x="533400" y="1676400"/>
            <a:ext cx="8278813" cy="3581400"/>
            <a:chOff x="533400" y="1676400"/>
            <a:chExt cx="8278585" cy="3581400"/>
          </a:xfrm>
        </p:grpSpPr>
        <p:graphicFrame>
          <p:nvGraphicFramePr>
            <p:cNvPr id="20" name="Chart 19"/>
            <p:cNvGraphicFramePr/>
            <p:nvPr/>
          </p:nvGraphicFramePr>
          <p:xfrm>
            <a:off x="533400" y="1676400"/>
            <a:ext cx="4191000" cy="3505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21"/>
            <p:cNvGraphicFramePr/>
            <p:nvPr/>
          </p:nvGraphicFramePr>
          <p:xfrm>
            <a:off x="4800600" y="1676400"/>
            <a:ext cx="4011385" cy="3581400"/>
          </p:xfrm>
          <a:graphic>
            <a:graphicData uri="http://schemas.openxmlformats.org/drawingml/2006/chart">
              <c:chart xmlns:c="http://schemas.openxmlformats.org/drawingml/2006/chart" xmlns:r="http://schemas.openxmlformats.org/officeDocument/2006/relationships" r:id="rId3"/>
            </a:graphicData>
          </a:graphic>
        </p:graphicFrame>
      </p:grpSp>
      <p:sp>
        <p:nvSpPr>
          <p:cNvPr id="29702"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90F4D4B1-FFF5-46F8-B019-ECE05C787845}" type="slidenum">
              <a:rPr lang="en-US" sz="1200" smtClean="0">
                <a:solidFill>
                  <a:schemeClr val="bg1"/>
                </a:solidFill>
              </a:rPr>
              <a:pPr algn="r"/>
              <a:t>14</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Platform Stability</a:t>
            </a:r>
          </a:p>
        </p:txBody>
      </p:sp>
      <p:sp>
        <p:nvSpPr>
          <p:cNvPr id="3" name="Rectangle 2"/>
          <p:cNvSpPr/>
          <p:nvPr/>
        </p:nvSpPr>
        <p:spPr>
          <a:xfrm>
            <a:off x="838200" y="1371600"/>
            <a:ext cx="7772400" cy="855663"/>
          </a:xfrm>
          <a:prstGeom prst="rect">
            <a:avLst/>
          </a:prstGeom>
        </p:spPr>
        <p:txBody>
          <a:bodyPr>
            <a:spAutoFit/>
          </a:bodyPr>
          <a:lstStyle/>
          <a:p>
            <a:pPr marL="184150" lvl="1" indent="-184150">
              <a:spcBef>
                <a:spcPct val="40000"/>
              </a:spcBef>
              <a:buFont typeface="Wingdings" pitchFamily="2" charset="2"/>
              <a:buChar char="§"/>
              <a:defRPr/>
            </a:pPr>
            <a:endParaRPr lang="en-US" sz="1400" dirty="0"/>
          </a:p>
          <a:p>
            <a:pPr marL="641350" lvl="2" indent="-184150">
              <a:spcBef>
                <a:spcPct val="40000"/>
              </a:spcBef>
              <a:buFont typeface="Wingdings" pitchFamily="2" charset="2"/>
              <a:buChar char="§"/>
              <a:defRPr/>
            </a:pPr>
            <a:endParaRPr lang="en-US" sz="1400" dirty="0"/>
          </a:p>
          <a:p>
            <a:pPr lvl="1">
              <a:defRPr/>
            </a:pPr>
            <a:endParaRPr lang="en-US" sz="1600" dirty="0">
              <a:solidFill>
                <a:srgbClr val="272255"/>
              </a:solidFill>
              <a:latin typeface="Century Gothic"/>
              <a:cs typeface="Century Gothic"/>
            </a:endParaRPr>
          </a:p>
        </p:txBody>
      </p:sp>
      <p:sp>
        <p:nvSpPr>
          <p:cNvPr id="30724"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Platform General Performance</a:t>
            </a:r>
          </a:p>
        </p:txBody>
      </p:sp>
      <p:grpSp>
        <p:nvGrpSpPr>
          <p:cNvPr id="30725" name="Group 23"/>
          <p:cNvGrpSpPr>
            <a:grpSpLocks/>
          </p:cNvGrpSpPr>
          <p:nvPr/>
        </p:nvGrpSpPr>
        <p:grpSpPr bwMode="auto">
          <a:xfrm>
            <a:off x="228600" y="2057400"/>
            <a:ext cx="8610600" cy="3657600"/>
            <a:chOff x="228600" y="2057400"/>
            <a:chExt cx="8610600" cy="3657600"/>
          </a:xfrm>
        </p:grpSpPr>
        <p:graphicFrame>
          <p:nvGraphicFramePr>
            <p:cNvPr id="21" name="Chart 20"/>
            <p:cNvGraphicFramePr/>
            <p:nvPr/>
          </p:nvGraphicFramePr>
          <p:xfrm>
            <a:off x="228600" y="2362200"/>
            <a:ext cx="4419600"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Chart 22"/>
            <p:cNvGraphicFramePr/>
            <p:nvPr/>
          </p:nvGraphicFramePr>
          <p:xfrm>
            <a:off x="4419600" y="2057400"/>
            <a:ext cx="4419600" cy="3352800"/>
          </p:xfrm>
          <a:graphic>
            <a:graphicData uri="http://schemas.openxmlformats.org/drawingml/2006/chart">
              <c:chart xmlns:c="http://schemas.openxmlformats.org/drawingml/2006/chart" xmlns:r="http://schemas.openxmlformats.org/officeDocument/2006/relationships" r:id="rId3"/>
            </a:graphicData>
          </a:graphic>
        </p:graphicFrame>
      </p:grpSp>
      <p:sp>
        <p:nvSpPr>
          <p:cNvPr id="30726"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8CB0B37F-70D5-46CC-B5E1-E0024094FEE7}" type="slidenum">
              <a:rPr lang="en-US" sz="1200" smtClean="0">
                <a:solidFill>
                  <a:schemeClr val="bg1"/>
                </a:solidFill>
              </a:rPr>
              <a:pPr algn="r"/>
              <a:t>15</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Platform Stability</a:t>
            </a:r>
          </a:p>
        </p:txBody>
      </p:sp>
      <p:sp>
        <p:nvSpPr>
          <p:cNvPr id="3" name="Rectangle 2"/>
          <p:cNvSpPr/>
          <p:nvPr/>
        </p:nvSpPr>
        <p:spPr>
          <a:xfrm>
            <a:off x="838200" y="1371600"/>
            <a:ext cx="7772400" cy="6111875"/>
          </a:xfrm>
          <a:prstGeom prst="rect">
            <a:avLst/>
          </a:prstGeom>
        </p:spPr>
        <p:txBody>
          <a:bodyPr>
            <a:spAutoFit/>
          </a:bodyPr>
          <a:lstStyle/>
          <a:p>
            <a:pPr marL="184150" lvl="1" indent="-184150">
              <a:spcBef>
                <a:spcPct val="40000"/>
              </a:spcBef>
              <a:buFont typeface="Wingdings" pitchFamily="2" charset="2"/>
              <a:buChar char="§"/>
              <a:defRPr/>
            </a:pPr>
            <a:r>
              <a:rPr lang="en-US" sz="1400" dirty="0"/>
              <a:t>Variant of DCAB used for modeling</a:t>
            </a:r>
          </a:p>
          <a:p>
            <a:pPr marL="641350" lvl="2" indent="-184150">
              <a:spcBef>
                <a:spcPct val="40000"/>
              </a:spcBef>
              <a:buFont typeface="Wingdings" pitchFamily="2" charset="2"/>
              <a:buChar char="§"/>
              <a:defRPr/>
            </a:pPr>
            <a:r>
              <a:rPr lang="en-US" sz="1400" dirty="0"/>
              <a:t>Waves</a:t>
            </a:r>
          </a:p>
          <a:p>
            <a:pPr marL="641350" lvl="2" indent="-184150">
              <a:spcBef>
                <a:spcPct val="40000"/>
              </a:spcBef>
              <a:buFont typeface="Wingdings" pitchFamily="2" charset="2"/>
              <a:buChar char="§"/>
              <a:defRPr/>
            </a:pPr>
            <a:r>
              <a:rPr lang="en-US" sz="1400" dirty="0"/>
              <a:t>Currents</a:t>
            </a:r>
          </a:p>
          <a:p>
            <a:pPr marL="184150" lvl="1" indent="-184150">
              <a:spcBef>
                <a:spcPct val="40000"/>
              </a:spcBef>
              <a:buFont typeface="Wingdings" pitchFamily="2" charset="2"/>
              <a:buChar char="§"/>
              <a:defRPr/>
            </a:pPr>
            <a:r>
              <a:rPr lang="en-US" sz="1400" dirty="0"/>
              <a:t>Modified to include</a:t>
            </a:r>
          </a:p>
          <a:p>
            <a:pPr marL="641350" lvl="2" indent="-184150">
              <a:spcBef>
                <a:spcPct val="40000"/>
              </a:spcBef>
              <a:buFont typeface="Wingdings" pitchFamily="2" charset="2"/>
              <a:buChar char="§"/>
              <a:defRPr/>
            </a:pPr>
            <a:r>
              <a:rPr lang="en-US" sz="1400" dirty="0"/>
              <a:t>Multiple bodies</a:t>
            </a:r>
          </a:p>
          <a:p>
            <a:pPr marL="641350" lvl="2" indent="-184150">
              <a:spcBef>
                <a:spcPct val="40000"/>
              </a:spcBef>
              <a:buFont typeface="Wingdings" pitchFamily="2" charset="2"/>
              <a:buChar char="§"/>
              <a:defRPr/>
            </a:pPr>
            <a:r>
              <a:rPr lang="en-US" sz="1400" dirty="0"/>
              <a:t>Gyroscopic loading</a:t>
            </a:r>
          </a:p>
          <a:p>
            <a:pPr marL="641350" lvl="2" indent="-184150">
              <a:spcBef>
                <a:spcPct val="40000"/>
              </a:spcBef>
              <a:buFont typeface="Wingdings" pitchFamily="2" charset="2"/>
              <a:buChar char="§"/>
              <a:defRPr/>
            </a:pPr>
            <a:r>
              <a:rPr lang="en-US" sz="1400" dirty="0"/>
              <a:t>Changing mass, CG, CB and </a:t>
            </a:r>
            <a:r>
              <a:rPr lang="en-US" sz="1400" dirty="0" err="1"/>
              <a:t>towpoint</a:t>
            </a:r>
            <a:r>
              <a:rPr lang="en-US" sz="1400" dirty="0"/>
              <a:t> locations</a:t>
            </a:r>
          </a:p>
          <a:p>
            <a:pPr marL="641350" lvl="2" indent="-184150">
              <a:spcBef>
                <a:spcPct val="40000"/>
              </a:spcBef>
              <a:buFont typeface="Wingdings" pitchFamily="2" charset="2"/>
              <a:buChar char="§"/>
              <a:defRPr/>
            </a:pPr>
            <a:r>
              <a:rPr lang="en-US" sz="1400" dirty="0"/>
              <a:t>Higher fidelity current definition</a:t>
            </a:r>
          </a:p>
          <a:p>
            <a:pPr marL="184150" lvl="1" indent="-184150">
              <a:spcBef>
                <a:spcPct val="40000"/>
              </a:spcBef>
              <a:buFont typeface="Wingdings" pitchFamily="2" charset="2"/>
              <a:buChar char="§"/>
              <a:defRPr/>
            </a:pPr>
            <a:r>
              <a:rPr lang="en-US" sz="1400" dirty="0"/>
              <a:t>Expected to have good accuracy, sufficient for this project</a:t>
            </a:r>
          </a:p>
          <a:p>
            <a:pPr marL="184150" lvl="1" indent="-184150">
              <a:spcBef>
                <a:spcPct val="40000"/>
              </a:spcBef>
              <a:buFont typeface="Wingdings" pitchFamily="2" charset="2"/>
              <a:buChar char="§"/>
              <a:defRPr/>
            </a:pPr>
            <a:r>
              <a:rPr lang="en-US" sz="1400" dirty="0"/>
              <a:t>Very fast – 14,000 seconds of simulation time in about 15 seconds</a:t>
            </a:r>
          </a:p>
          <a:p>
            <a:pPr marL="184150" lvl="1" indent="-184150">
              <a:spcBef>
                <a:spcPct val="40000"/>
              </a:spcBef>
              <a:buFont typeface="Wingdings" pitchFamily="2" charset="2"/>
              <a:buChar char="§"/>
              <a:defRPr/>
            </a:pPr>
            <a:r>
              <a:rPr lang="en-US" sz="1400" dirty="0"/>
              <a:t>Limitations</a:t>
            </a:r>
          </a:p>
          <a:p>
            <a:pPr marL="641350" lvl="2" indent="-184150">
              <a:spcBef>
                <a:spcPct val="40000"/>
              </a:spcBef>
              <a:buFont typeface="Wingdings" pitchFamily="2" charset="2"/>
              <a:buChar char="§"/>
              <a:defRPr/>
            </a:pPr>
            <a:r>
              <a:rPr lang="en-US" sz="1400" dirty="0"/>
              <a:t>Nacelles not include (previous work includes about 20% degrade in destabilizing moments</a:t>
            </a:r>
          </a:p>
          <a:p>
            <a:pPr marL="641350" lvl="2" indent="-184150">
              <a:spcBef>
                <a:spcPct val="40000"/>
              </a:spcBef>
              <a:buFont typeface="Wingdings" pitchFamily="2" charset="2"/>
              <a:buChar char="§"/>
              <a:defRPr/>
            </a:pPr>
            <a:r>
              <a:rPr lang="en-US" sz="1400" dirty="0"/>
              <a:t>Truss not included </a:t>
            </a:r>
          </a:p>
          <a:p>
            <a:pPr marL="1098550" lvl="3" indent="-184150">
              <a:spcBef>
                <a:spcPct val="40000"/>
              </a:spcBef>
              <a:buFont typeface="Wingdings" pitchFamily="2" charset="2"/>
              <a:buChar char="§"/>
              <a:defRPr/>
            </a:pPr>
            <a:r>
              <a:rPr lang="en-US" sz="1400" dirty="0"/>
              <a:t>drag of about 10% of rotors at design conditions, so not so important for design conditions</a:t>
            </a:r>
          </a:p>
          <a:p>
            <a:pPr marL="1098550" lvl="3" indent="-184150">
              <a:spcBef>
                <a:spcPct val="40000"/>
              </a:spcBef>
              <a:buFont typeface="Wingdings" pitchFamily="2" charset="2"/>
              <a:buChar char="§"/>
              <a:defRPr/>
            </a:pPr>
            <a:r>
              <a:rPr lang="en-US" sz="1400" dirty="0"/>
              <a:t>Very important for platform motions when the rotors are stopped</a:t>
            </a:r>
          </a:p>
          <a:p>
            <a:pPr marL="641350" lvl="2" indent="-184150">
              <a:spcBef>
                <a:spcPct val="40000"/>
              </a:spcBef>
              <a:buFont typeface="Wingdings" pitchFamily="2" charset="2"/>
              <a:buChar char="§"/>
              <a:defRPr/>
            </a:pPr>
            <a:r>
              <a:rPr lang="en-US" sz="1400" dirty="0"/>
              <a:t>Wing can and has been included, but study of this version has been discontinued</a:t>
            </a:r>
          </a:p>
          <a:p>
            <a:pPr marL="641350" lvl="2" indent="-184150">
              <a:spcBef>
                <a:spcPct val="40000"/>
              </a:spcBef>
              <a:buFont typeface="Wingdings" pitchFamily="2" charset="2"/>
              <a:buChar char="§"/>
              <a:defRPr/>
            </a:pPr>
            <a:endParaRPr lang="en-US" sz="1400" dirty="0"/>
          </a:p>
          <a:p>
            <a:pPr marL="641350" lvl="2" indent="-184150">
              <a:spcBef>
                <a:spcPct val="40000"/>
              </a:spcBef>
              <a:buFont typeface="Wingdings" pitchFamily="2" charset="2"/>
              <a:buChar char="§"/>
              <a:defRPr/>
            </a:pPr>
            <a:endParaRPr lang="en-US" sz="1400" dirty="0"/>
          </a:p>
          <a:p>
            <a:pPr lvl="1">
              <a:defRPr/>
            </a:pPr>
            <a:endParaRPr lang="en-US" sz="1600" dirty="0">
              <a:solidFill>
                <a:srgbClr val="272255"/>
              </a:solidFill>
              <a:latin typeface="Century Gothic"/>
              <a:cs typeface="Century Gothic"/>
            </a:endParaRPr>
          </a:p>
        </p:txBody>
      </p:sp>
      <p:sp>
        <p:nvSpPr>
          <p:cNvPr id="31748"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Simulation Model</a:t>
            </a:r>
          </a:p>
        </p:txBody>
      </p:sp>
      <p:sp>
        <p:nvSpPr>
          <p:cNvPr id="31749"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38E37AF7-8BF4-4E03-983C-0C63A0C1E6CE}" type="slidenum">
              <a:rPr lang="en-US" sz="1200" smtClean="0">
                <a:solidFill>
                  <a:schemeClr val="bg1"/>
                </a:solidFill>
              </a:rPr>
              <a:pPr algn="r"/>
              <a:t>16</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Platform Stability</a:t>
            </a:r>
          </a:p>
        </p:txBody>
      </p:sp>
      <p:sp>
        <p:nvSpPr>
          <p:cNvPr id="32771" name="TextBox 4"/>
          <p:cNvSpPr txBox="1">
            <a:spLocks noChangeArrowheads="1"/>
          </p:cNvSpPr>
          <p:nvPr/>
        </p:nvSpPr>
        <p:spPr bwMode="auto">
          <a:xfrm>
            <a:off x="1066800" y="1066800"/>
            <a:ext cx="6858000" cy="400050"/>
          </a:xfrm>
          <a:prstGeom prst="rect">
            <a:avLst/>
          </a:prstGeom>
          <a:noFill/>
          <a:ln w="9525">
            <a:noFill/>
            <a:miter lim="800000"/>
            <a:headEnd/>
            <a:tailEnd/>
          </a:ln>
        </p:spPr>
        <p:txBody>
          <a:bodyPr>
            <a:spAutoFit/>
          </a:bodyPr>
          <a:lstStyle/>
          <a:p>
            <a:pPr algn="ctr"/>
            <a:r>
              <a:rPr lang="en-US" sz="2000" b="1">
                <a:solidFill>
                  <a:srgbClr val="0070C0"/>
                </a:solidFill>
              </a:rPr>
              <a:t>Mooring Point Locations Required 4 Downwind Rotors</a:t>
            </a:r>
          </a:p>
        </p:txBody>
      </p:sp>
      <p:pic>
        <p:nvPicPr>
          <p:cNvPr id="32772" name="Picture 2"/>
          <p:cNvPicPr>
            <a:picLocks noChangeAspect="1" noChangeArrowheads="1"/>
          </p:cNvPicPr>
          <p:nvPr/>
        </p:nvPicPr>
        <p:blipFill>
          <a:blip r:embed="rId2" cstate="print"/>
          <a:srcRect/>
          <a:stretch>
            <a:fillRect/>
          </a:stretch>
        </p:blipFill>
        <p:spPr bwMode="auto">
          <a:xfrm>
            <a:off x="762000" y="1828800"/>
            <a:ext cx="5562600" cy="4195763"/>
          </a:xfrm>
          <a:prstGeom prst="rect">
            <a:avLst/>
          </a:prstGeom>
          <a:noFill/>
          <a:ln w="9525">
            <a:noFill/>
            <a:miter lim="800000"/>
            <a:headEnd/>
            <a:tailEnd/>
          </a:ln>
        </p:spPr>
      </p:pic>
      <p:sp>
        <p:nvSpPr>
          <p:cNvPr id="7" name="TextBox 6"/>
          <p:cNvSpPr txBox="1"/>
          <p:nvPr/>
        </p:nvSpPr>
        <p:spPr>
          <a:xfrm>
            <a:off x="6400800" y="1524000"/>
            <a:ext cx="2590800" cy="4578350"/>
          </a:xfrm>
          <a:prstGeom prst="rect">
            <a:avLst/>
          </a:prstGeom>
          <a:noFill/>
        </p:spPr>
        <p:txBody>
          <a:bodyPr>
            <a:spAutoFit/>
          </a:bodyPr>
          <a:lstStyle/>
          <a:p>
            <a:pPr>
              <a:defRPr/>
            </a:pPr>
            <a:r>
              <a:rPr lang="en-US" sz="1100" dirty="0"/>
              <a:t>Notes:</a:t>
            </a:r>
          </a:p>
          <a:p>
            <a:pPr marL="342900" indent="-342900">
              <a:spcBef>
                <a:spcPts val="300"/>
              </a:spcBef>
              <a:spcAft>
                <a:spcPts val="300"/>
              </a:spcAft>
              <a:buFont typeface="+mj-lt"/>
              <a:buAutoNum type="arabicPeriod"/>
              <a:defRPr/>
            </a:pPr>
            <a:r>
              <a:rPr lang="en-US" sz="1100" dirty="0"/>
              <a:t>Vertical and fwd mooring lines are co-located at a single point. This provides good weather-</a:t>
            </a:r>
            <a:r>
              <a:rPr lang="en-US" sz="1100" dirty="0" err="1"/>
              <a:t>vaning</a:t>
            </a:r>
            <a:r>
              <a:rPr lang="en-US" sz="1100" dirty="0"/>
              <a:t> capability.</a:t>
            </a:r>
          </a:p>
          <a:p>
            <a:pPr marL="342900" indent="-342900">
              <a:spcBef>
                <a:spcPts val="300"/>
              </a:spcBef>
              <a:spcAft>
                <a:spcPts val="300"/>
              </a:spcAft>
              <a:buFont typeface="+mj-lt"/>
              <a:buAutoNum type="arabicPeriod"/>
              <a:defRPr/>
            </a:pPr>
            <a:r>
              <a:rPr lang="en-US" sz="1100" dirty="0"/>
              <a:t>At 0 current, pitch angle is      ~ +2° due to weight of fwd mooring lines (line angle ~25°) and vertical mooring line angle is ~75° (platform moves fwd ~75m).</a:t>
            </a:r>
          </a:p>
          <a:p>
            <a:pPr marL="342900" indent="-342900">
              <a:spcBef>
                <a:spcPts val="300"/>
              </a:spcBef>
              <a:spcAft>
                <a:spcPts val="300"/>
              </a:spcAft>
              <a:buFont typeface="+mj-lt"/>
              <a:buAutoNum type="arabicPeriod"/>
              <a:defRPr/>
            </a:pPr>
            <a:r>
              <a:rPr lang="en-US" sz="1100" dirty="0"/>
              <a:t>Pitch angle at 1.6m/s flow is 0° (nom. operating).</a:t>
            </a:r>
          </a:p>
          <a:p>
            <a:pPr marL="342900" indent="-342900">
              <a:spcBef>
                <a:spcPts val="300"/>
              </a:spcBef>
              <a:spcAft>
                <a:spcPts val="300"/>
              </a:spcAft>
              <a:buFont typeface="+mj-lt"/>
              <a:buAutoNum type="arabicPeriod"/>
              <a:defRPr/>
            </a:pPr>
            <a:r>
              <a:rPr lang="en-US" sz="1100" dirty="0"/>
              <a:t>In-water hang angle is -90° (rotor blades down) with no fwd or vertical lines attached.</a:t>
            </a:r>
          </a:p>
          <a:p>
            <a:pPr marL="342900" indent="-342900">
              <a:spcBef>
                <a:spcPts val="300"/>
              </a:spcBef>
              <a:spcAft>
                <a:spcPts val="300"/>
              </a:spcAft>
              <a:buFont typeface="+mj-lt"/>
              <a:buAutoNum type="arabicPeriod"/>
              <a:defRPr/>
            </a:pPr>
            <a:r>
              <a:rPr lang="en-US" sz="1100" dirty="0"/>
              <a:t>At higher currents (&gt;1.6m/s) the platform pitch stays at 0°; however, the drag increases, fwd cable angle approaches 11° and platform seeks a lower depth to find slower current speed.</a:t>
            </a:r>
          </a:p>
          <a:p>
            <a:pPr marL="342900" lvl="1" indent="-342900">
              <a:spcBef>
                <a:spcPts val="300"/>
              </a:spcBef>
              <a:spcAft>
                <a:spcPts val="300"/>
              </a:spcAft>
              <a:buFont typeface="+mj-lt"/>
              <a:buAutoNum type="arabicPeriod" startAt="6"/>
              <a:defRPr/>
            </a:pPr>
            <a:r>
              <a:rPr lang="en-US" sz="1100" dirty="0"/>
              <a:t>Undoubtedly stable due to center of drag located so far aft of mooring point.</a:t>
            </a:r>
          </a:p>
        </p:txBody>
      </p:sp>
      <p:sp>
        <p:nvSpPr>
          <p:cNvPr id="32774"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9EF347F4-E0A4-4D93-9DF6-B37D67DCF32F}" type="slidenum">
              <a:rPr lang="en-US" sz="1200" smtClean="0">
                <a:solidFill>
                  <a:schemeClr val="bg1"/>
                </a:solidFill>
              </a:rPr>
              <a:pPr algn="r"/>
              <a:t>17</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Platform Stability</a:t>
            </a:r>
          </a:p>
        </p:txBody>
      </p:sp>
      <p:sp>
        <p:nvSpPr>
          <p:cNvPr id="33795" name="TextBox 3"/>
          <p:cNvSpPr txBox="1">
            <a:spLocks noChangeArrowheads="1"/>
          </p:cNvSpPr>
          <p:nvPr/>
        </p:nvSpPr>
        <p:spPr bwMode="auto">
          <a:xfrm>
            <a:off x="1066800" y="1066800"/>
            <a:ext cx="6858000" cy="400050"/>
          </a:xfrm>
          <a:prstGeom prst="rect">
            <a:avLst/>
          </a:prstGeom>
          <a:noFill/>
          <a:ln w="9525">
            <a:noFill/>
            <a:miter lim="800000"/>
            <a:headEnd/>
            <a:tailEnd/>
          </a:ln>
        </p:spPr>
        <p:txBody>
          <a:bodyPr>
            <a:spAutoFit/>
          </a:bodyPr>
          <a:lstStyle/>
          <a:p>
            <a:pPr algn="ctr"/>
            <a:r>
              <a:rPr lang="en-US" sz="2000" b="1">
                <a:solidFill>
                  <a:srgbClr val="0070C0"/>
                </a:solidFill>
              </a:rPr>
              <a:t>Mooring Point Locations Required for 4 Upwind Rotors</a:t>
            </a:r>
          </a:p>
        </p:txBody>
      </p:sp>
      <p:pic>
        <p:nvPicPr>
          <p:cNvPr id="33796" name="Picture 2"/>
          <p:cNvPicPr>
            <a:picLocks noChangeAspect="1" noChangeArrowheads="1"/>
          </p:cNvPicPr>
          <p:nvPr/>
        </p:nvPicPr>
        <p:blipFill>
          <a:blip r:embed="rId2" cstate="print"/>
          <a:srcRect/>
          <a:stretch>
            <a:fillRect/>
          </a:stretch>
        </p:blipFill>
        <p:spPr bwMode="auto">
          <a:xfrm>
            <a:off x="457200" y="1828800"/>
            <a:ext cx="5608638" cy="4267200"/>
          </a:xfrm>
          <a:prstGeom prst="rect">
            <a:avLst/>
          </a:prstGeom>
          <a:noFill/>
          <a:ln w="9525">
            <a:noFill/>
            <a:miter lim="800000"/>
            <a:headEnd/>
            <a:tailEnd/>
          </a:ln>
        </p:spPr>
      </p:pic>
      <p:sp>
        <p:nvSpPr>
          <p:cNvPr id="6" name="TextBox 5"/>
          <p:cNvSpPr txBox="1"/>
          <p:nvPr/>
        </p:nvSpPr>
        <p:spPr>
          <a:xfrm>
            <a:off x="6400800" y="1524000"/>
            <a:ext cx="2590800" cy="5054600"/>
          </a:xfrm>
          <a:prstGeom prst="rect">
            <a:avLst/>
          </a:prstGeom>
          <a:noFill/>
        </p:spPr>
        <p:txBody>
          <a:bodyPr>
            <a:spAutoFit/>
          </a:bodyPr>
          <a:lstStyle/>
          <a:p>
            <a:pPr>
              <a:defRPr/>
            </a:pPr>
            <a:r>
              <a:rPr lang="en-US" sz="1200" dirty="0"/>
              <a:t>Notes:</a:t>
            </a:r>
          </a:p>
          <a:p>
            <a:pPr marL="342900" indent="-342900">
              <a:spcBef>
                <a:spcPts val="300"/>
              </a:spcBef>
              <a:spcAft>
                <a:spcPts val="300"/>
              </a:spcAft>
              <a:buFont typeface="+mj-lt"/>
              <a:buAutoNum type="arabicPeriod"/>
              <a:defRPr/>
            </a:pPr>
            <a:r>
              <a:rPr lang="en-US" sz="1200" dirty="0"/>
              <a:t>Vertical and fwd mooring lines are separated by ~43m. This does NOT provide good </a:t>
            </a:r>
            <a:r>
              <a:rPr lang="en-US" sz="1200" dirty="0" err="1"/>
              <a:t>weathervaning</a:t>
            </a:r>
            <a:r>
              <a:rPr lang="en-US" sz="1200" dirty="0"/>
              <a:t> capability and causes adverse roll/pitch /yaw coupled motions.</a:t>
            </a:r>
          </a:p>
          <a:p>
            <a:pPr marL="342900" indent="-342900">
              <a:spcBef>
                <a:spcPts val="300"/>
              </a:spcBef>
              <a:spcAft>
                <a:spcPts val="300"/>
              </a:spcAft>
              <a:buFont typeface="+mj-lt"/>
              <a:buAutoNum type="arabicPeriod"/>
              <a:defRPr/>
            </a:pPr>
            <a:r>
              <a:rPr lang="en-US" sz="1200" dirty="0"/>
              <a:t>At 0 current, pitch angle is      ~ +4° (nose </a:t>
            </a:r>
            <a:r>
              <a:rPr lang="en-US" sz="1200" dirty="0" err="1"/>
              <a:t>dn</a:t>
            </a:r>
            <a:r>
              <a:rPr lang="en-US" sz="1200" dirty="0"/>
              <a:t>) due to weight of fwd mooring lines (line angle ~25°) and vertical mooring line angle is ~85° (platform moves fwd ~15m).</a:t>
            </a:r>
          </a:p>
          <a:p>
            <a:pPr marL="342900" indent="-342900">
              <a:spcBef>
                <a:spcPts val="300"/>
              </a:spcBef>
              <a:spcAft>
                <a:spcPts val="300"/>
              </a:spcAft>
              <a:buFont typeface="+mj-lt"/>
              <a:buAutoNum type="arabicPeriod"/>
              <a:defRPr/>
            </a:pPr>
            <a:r>
              <a:rPr lang="en-US" sz="1200" dirty="0"/>
              <a:t>Pitch angle at 1.6m/s flow is 0° (nom. operating).</a:t>
            </a:r>
          </a:p>
          <a:p>
            <a:pPr marL="342900" indent="-342900">
              <a:spcBef>
                <a:spcPts val="300"/>
              </a:spcBef>
              <a:spcAft>
                <a:spcPts val="300"/>
              </a:spcAft>
              <a:buFont typeface="+mj-lt"/>
              <a:buAutoNum type="arabicPeriod"/>
              <a:defRPr/>
            </a:pPr>
            <a:r>
              <a:rPr lang="en-US" sz="1200" dirty="0"/>
              <a:t>In-water hang angle is +90° (rotor blades down) with no fwd or vertical lines attached.</a:t>
            </a:r>
          </a:p>
          <a:p>
            <a:pPr marL="342900" indent="-342900">
              <a:spcBef>
                <a:spcPts val="300"/>
              </a:spcBef>
              <a:spcAft>
                <a:spcPts val="300"/>
              </a:spcAft>
              <a:buFont typeface="+mj-lt"/>
              <a:buAutoNum type="arabicPeriod"/>
              <a:defRPr/>
            </a:pPr>
            <a:r>
              <a:rPr lang="en-US" sz="1200" dirty="0"/>
              <a:t>At higher currents (&gt;1.6m/s) the platform pitch stays at 0°; however, the drag increases, fwd cable angle approaches 11° and platform seeks a lower depth to find slower current speed.</a:t>
            </a:r>
          </a:p>
        </p:txBody>
      </p:sp>
      <p:sp>
        <p:nvSpPr>
          <p:cNvPr id="33798"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0A86FC43-445C-433D-A9F7-A6A1AE3A9D07}" type="slidenum">
              <a:rPr lang="en-US" sz="1200" smtClean="0">
                <a:solidFill>
                  <a:schemeClr val="bg1"/>
                </a:solidFill>
              </a:rPr>
              <a:pPr algn="r"/>
              <a:t>18</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Top Level Requirements</a:t>
            </a:r>
          </a:p>
        </p:txBody>
      </p:sp>
      <p:graphicFrame>
        <p:nvGraphicFramePr>
          <p:cNvPr id="3" name="Diagram 2"/>
          <p:cNvGraphicFramePr/>
          <p:nvPr/>
        </p:nvGraphicFramePr>
        <p:xfrm>
          <a:off x="76200" y="990600"/>
          <a:ext cx="89916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own Arrow 4"/>
          <p:cNvSpPr/>
          <p:nvPr/>
        </p:nvSpPr>
        <p:spPr>
          <a:xfrm>
            <a:off x="228600" y="5029200"/>
            <a:ext cx="8839200" cy="495300"/>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Derived Requirements</a:t>
            </a:r>
          </a:p>
        </p:txBody>
      </p:sp>
      <p:sp>
        <p:nvSpPr>
          <p:cNvPr id="6" name="Rectangle 5"/>
          <p:cNvSpPr/>
          <p:nvPr/>
        </p:nvSpPr>
        <p:spPr>
          <a:xfrm>
            <a:off x="152400" y="5524500"/>
            <a:ext cx="1752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Blades</a:t>
            </a:r>
          </a:p>
        </p:txBody>
      </p:sp>
      <p:sp>
        <p:nvSpPr>
          <p:cNvPr id="8" name="Rectangle 7"/>
          <p:cNvSpPr/>
          <p:nvPr/>
        </p:nvSpPr>
        <p:spPr>
          <a:xfrm>
            <a:off x="152400" y="5892800"/>
            <a:ext cx="1752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Rotor Hub</a:t>
            </a:r>
          </a:p>
        </p:txBody>
      </p:sp>
      <p:sp>
        <p:nvSpPr>
          <p:cNvPr id="9" name="Rectangle 8"/>
          <p:cNvSpPr/>
          <p:nvPr/>
        </p:nvSpPr>
        <p:spPr>
          <a:xfrm>
            <a:off x="152400" y="6248400"/>
            <a:ext cx="1752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Nacelle</a:t>
            </a:r>
          </a:p>
        </p:txBody>
      </p:sp>
      <p:sp>
        <p:nvSpPr>
          <p:cNvPr id="10" name="Rectangle 9"/>
          <p:cNvSpPr/>
          <p:nvPr/>
        </p:nvSpPr>
        <p:spPr>
          <a:xfrm>
            <a:off x="2514600" y="5524500"/>
            <a:ext cx="1752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Wing/Truss</a:t>
            </a:r>
          </a:p>
        </p:txBody>
      </p:sp>
      <p:sp>
        <p:nvSpPr>
          <p:cNvPr id="11" name="Rectangle 10"/>
          <p:cNvSpPr/>
          <p:nvPr/>
        </p:nvSpPr>
        <p:spPr>
          <a:xfrm>
            <a:off x="2514600" y="5892800"/>
            <a:ext cx="1752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Moorings</a:t>
            </a:r>
          </a:p>
        </p:txBody>
      </p:sp>
      <p:sp>
        <p:nvSpPr>
          <p:cNvPr id="12" name="Rectangle 11"/>
          <p:cNvSpPr/>
          <p:nvPr/>
        </p:nvSpPr>
        <p:spPr>
          <a:xfrm>
            <a:off x="2514600" y="6248400"/>
            <a:ext cx="1752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Grid Connection</a:t>
            </a:r>
          </a:p>
        </p:txBody>
      </p:sp>
      <p:sp>
        <p:nvSpPr>
          <p:cNvPr id="13" name="Rectangle 12"/>
          <p:cNvSpPr/>
          <p:nvPr/>
        </p:nvSpPr>
        <p:spPr>
          <a:xfrm>
            <a:off x="5029200" y="5524500"/>
            <a:ext cx="17653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Hydraulics</a:t>
            </a:r>
          </a:p>
        </p:txBody>
      </p:sp>
      <p:sp>
        <p:nvSpPr>
          <p:cNvPr id="14" name="Rectangle 13"/>
          <p:cNvSpPr/>
          <p:nvPr/>
        </p:nvSpPr>
        <p:spPr>
          <a:xfrm>
            <a:off x="5029200" y="5892800"/>
            <a:ext cx="1765300" cy="35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Generator</a:t>
            </a:r>
          </a:p>
        </p:txBody>
      </p:sp>
      <p:sp>
        <p:nvSpPr>
          <p:cNvPr id="15" name="Rectangle 14"/>
          <p:cNvSpPr/>
          <p:nvPr/>
        </p:nvSpPr>
        <p:spPr>
          <a:xfrm>
            <a:off x="5029200" y="6248400"/>
            <a:ext cx="17653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Bearing and seal</a:t>
            </a:r>
          </a:p>
        </p:txBody>
      </p:sp>
      <p:sp>
        <p:nvSpPr>
          <p:cNvPr id="16" name="Rectangle 15">
            <a:hlinkClick r:id="rId7" action="ppaction://hlinksldjump"/>
          </p:cNvPr>
          <p:cNvSpPr/>
          <p:nvPr/>
        </p:nvSpPr>
        <p:spPr>
          <a:xfrm>
            <a:off x="7302500" y="5524500"/>
            <a:ext cx="17653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Stability</a:t>
            </a:r>
          </a:p>
        </p:txBody>
      </p:sp>
      <p:sp>
        <p:nvSpPr>
          <p:cNvPr id="17" name="Rectangle 16"/>
          <p:cNvSpPr/>
          <p:nvPr/>
        </p:nvSpPr>
        <p:spPr>
          <a:xfrm>
            <a:off x="7302500" y="5880100"/>
            <a:ext cx="17653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Brake</a:t>
            </a:r>
          </a:p>
        </p:txBody>
      </p:sp>
      <p:sp>
        <p:nvSpPr>
          <p:cNvPr id="18" name="Rectangle 17"/>
          <p:cNvSpPr/>
          <p:nvPr/>
        </p:nvSpPr>
        <p:spPr>
          <a:xfrm>
            <a:off x="7302500" y="6248400"/>
            <a:ext cx="17653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Heat Exchanger</a:t>
            </a:r>
          </a:p>
        </p:txBody>
      </p:sp>
      <p:sp>
        <p:nvSpPr>
          <p:cNvPr id="16401"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BAE8E32E-8185-4E2C-ADD2-DE62D3D5B163}" type="slidenum">
              <a:rPr lang="en-US" sz="1200" smtClean="0">
                <a:solidFill>
                  <a:schemeClr val="bg1"/>
                </a:solidFill>
              </a:rPr>
              <a:pPr algn="r"/>
              <a:t>1</a:t>
            </a:fld>
            <a:endParaRPr lang="en-US" sz="1200" smtClean="0">
              <a:solidFill>
                <a:schemeClr val="bg1"/>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par>
                          <p:cTn id="47" fill="hold">
                            <p:stCondLst>
                              <p:cond delay="1000"/>
                            </p:stCondLst>
                            <p:childTnLst>
                              <p:par>
                                <p:cTn id="48" presetID="1"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Platform Stability</a:t>
            </a:r>
          </a:p>
        </p:txBody>
      </p:sp>
      <p:sp>
        <p:nvSpPr>
          <p:cNvPr id="34819"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Hydrostatic Stability – 2DW2UW Rotor Platform</a:t>
            </a:r>
          </a:p>
        </p:txBody>
      </p:sp>
      <p:pic>
        <p:nvPicPr>
          <p:cNvPr id="34820" name="Picture 2"/>
          <p:cNvPicPr>
            <a:picLocks noChangeAspect="1" noChangeArrowheads="1"/>
          </p:cNvPicPr>
          <p:nvPr/>
        </p:nvPicPr>
        <p:blipFill>
          <a:blip r:embed="rId2" cstate="print"/>
          <a:srcRect/>
          <a:stretch>
            <a:fillRect/>
          </a:stretch>
        </p:blipFill>
        <p:spPr bwMode="auto">
          <a:xfrm>
            <a:off x="609600" y="1600200"/>
            <a:ext cx="5761038" cy="4344988"/>
          </a:xfrm>
          <a:prstGeom prst="rect">
            <a:avLst/>
          </a:prstGeom>
          <a:noFill/>
          <a:ln w="9525">
            <a:noFill/>
            <a:miter lim="800000"/>
            <a:headEnd/>
            <a:tailEnd/>
          </a:ln>
        </p:spPr>
      </p:pic>
      <p:sp>
        <p:nvSpPr>
          <p:cNvPr id="8" name="TextBox 7"/>
          <p:cNvSpPr txBox="1"/>
          <p:nvPr/>
        </p:nvSpPr>
        <p:spPr>
          <a:xfrm>
            <a:off x="6477000" y="1509713"/>
            <a:ext cx="2316163" cy="4870450"/>
          </a:xfrm>
          <a:prstGeom prst="rect">
            <a:avLst/>
          </a:prstGeom>
          <a:noFill/>
        </p:spPr>
        <p:txBody>
          <a:bodyPr>
            <a:spAutoFit/>
          </a:bodyPr>
          <a:lstStyle/>
          <a:p>
            <a:pPr>
              <a:defRPr/>
            </a:pPr>
            <a:r>
              <a:rPr lang="en-US" sz="1200" dirty="0"/>
              <a:t>Notes:</a:t>
            </a:r>
          </a:p>
          <a:p>
            <a:pPr marL="342900" indent="-342900">
              <a:spcBef>
                <a:spcPts val="300"/>
              </a:spcBef>
              <a:spcAft>
                <a:spcPts val="300"/>
              </a:spcAft>
              <a:buFont typeface="+mj-lt"/>
              <a:buAutoNum type="arabicPeriod"/>
              <a:defRPr/>
            </a:pPr>
            <a:r>
              <a:rPr lang="en-US" sz="1200" dirty="0"/>
              <a:t>At 0 current, pitch angle is -6° due to weight of fwd mooring lines (line angle ~25°) and vertical mooring line angle is ~75° (platform moves fwd ~75m).</a:t>
            </a:r>
          </a:p>
          <a:p>
            <a:pPr marL="342900" indent="-342900">
              <a:spcBef>
                <a:spcPts val="300"/>
              </a:spcBef>
              <a:spcAft>
                <a:spcPts val="300"/>
              </a:spcAft>
              <a:buFont typeface="+mj-lt"/>
              <a:buAutoNum type="arabicPeriod"/>
              <a:defRPr/>
            </a:pPr>
            <a:r>
              <a:rPr lang="en-US" sz="1200" dirty="0"/>
              <a:t>Pitch angle at 1.6m/s flow is 0° (nom. operating).</a:t>
            </a:r>
          </a:p>
          <a:p>
            <a:pPr marL="342900" indent="-342900">
              <a:spcBef>
                <a:spcPts val="300"/>
              </a:spcBef>
              <a:spcAft>
                <a:spcPts val="300"/>
              </a:spcAft>
              <a:buFont typeface="+mj-lt"/>
              <a:buAutoNum type="arabicPeriod"/>
              <a:defRPr/>
            </a:pPr>
            <a:r>
              <a:rPr lang="en-US" sz="1200" dirty="0"/>
              <a:t>In-water hang angle is within ±5° of level with no fwd or vertical lines attached.</a:t>
            </a:r>
          </a:p>
          <a:p>
            <a:pPr marL="342900" indent="-342900">
              <a:spcBef>
                <a:spcPts val="300"/>
              </a:spcBef>
              <a:spcAft>
                <a:spcPts val="300"/>
              </a:spcAft>
              <a:buFont typeface="+mj-lt"/>
              <a:buAutoNum type="arabicPeriod"/>
              <a:defRPr/>
            </a:pPr>
            <a:r>
              <a:rPr lang="en-US" sz="1200" dirty="0"/>
              <a:t>At higher currents (&gt;1.6m/s) the platform pitches nose down, the drag increases, fwd cable angle approaches 11° and platform seeks a lower depth to find slower current speed.</a:t>
            </a:r>
          </a:p>
          <a:p>
            <a:pPr marL="342900" lvl="1" indent="-342900">
              <a:spcBef>
                <a:spcPts val="300"/>
              </a:spcBef>
              <a:spcAft>
                <a:spcPts val="300"/>
              </a:spcAft>
              <a:buFont typeface="+mj-lt"/>
              <a:buAutoNum type="arabicPeriod" startAt="5"/>
              <a:defRPr/>
            </a:pPr>
            <a:r>
              <a:rPr lang="en-US" sz="1200" dirty="0"/>
              <a:t>Undoubtedly hydrostatically stable.</a:t>
            </a:r>
            <a:endParaRPr lang="en-US" sz="1400" dirty="0"/>
          </a:p>
        </p:txBody>
      </p:sp>
      <p:sp>
        <p:nvSpPr>
          <p:cNvPr id="34822"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FC61C8DD-696C-48FF-8259-8117B20A0713}" type="slidenum">
              <a:rPr lang="en-US" sz="1200" smtClean="0">
                <a:solidFill>
                  <a:schemeClr val="bg1"/>
                </a:solidFill>
              </a:rPr>
              <a:pPr algn="r"/>
              <a:t>19</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Platform Stability</a:t>
            </a:r>
          </a:p>
        </p:txBody>
      </p:sp>
      <p:sp>
        <p:nvSpPr>
          <p:cNvPr id="3" name="Rectangle 2"/>
          <p:cNvSpPr/>
          <p:nvPr/>
        </p:nvSpPr>
        <p:spPr>
          <a:xfrm>
            <a:off x="762000" y="1447800"/>
            <a:ext cx="7772400" cy="3446463"/>
          </a:xfrm>
          <a:prstGeom prst="rect">
            <a:avLst/>
          </a:prstGeom>
        </p:spPr>
        <p:txBody>
          <a:bodyPr>
            <a:spAutoFit/>
          </a:bodyPr>
          <a:lstStyle/>
          <a:p>
            <a:pPr marL="184150" lvl="1" indent="-184150">
              <a:spcBef>
                <a:spcPct val="40000"/>
              </a:spcBef>
              <a:buFont typeface="Wingdings" pitchFamily="2" charset="2"/>
              <a:buChar char="§"/>
              <a:defRPr/>
            </a:pPr>
            <a:r>
              <a:rPr lang="en-US" dirty="0"/>
              <a:t>Two (2) Upwind and two (2) downwind rotors </a:t>
            </a:r>
          </a:p>
          <a:p>
            <a:pPr marL="184150" lvl="1" indent="-184150">
              <a:spcBef>
                <a:spcPct val="40000"/>
              </a:spcBef>
              <a:buFont typeface="Wingdings" pitchFamily="2" charset="2"/>
              <a:buChar char="§"/>
              <a:defRPr/>
            </a:pPr>
            <a:r>
              <a:rPr lang="en-US" dirty="0"/>
              <a:t>Overall weight 19,100 </a:t>
            </a:r>
            <a:r>
              <a:rPr lang="en-US" dirty="0" err="1"/>
              <a:t>kN</a:t>
            </a:r>
            <a:endParaRPr lang="en-US" dirty="0"/>
          </a:p>
          <a:p>
            <a:pPr marL="184150" lvl="1" indent="-184150">
              <a:spcBef>
                <a:spcPct val="40000"/>
              </a:spcBef>
              <a:buFont typeface="Wingdings" pitchFamily="2" charset="2"/>
              <a:buChar char="§"/>
              <a:defRPr/>
            </a:pPr>
            <a:r>
              <a:rPr lang="en-US" dirty="0"/>
              <a:t>Overall buoyancy 20,800 </a:t>
            </a:r>
            <a:r>
              <a:rPr lang="en-US" dirty="0" err="1"/>
              <a:t>kN</a:t>
            </a:r>
            <a:endParaRPr lang="en-US" dirty="0"/>
          </a:p>
          <a:p>
            <a:pPr marL="184150" lvl="1" indent="-184150">
              <a:spcBef>
                <a:spcPct val="40000"/>
              </a:spcBef>
              <a:buFont typeface="Wingdings" pitchFamily="2" charset="2"/>
              <a:buChar char="§"/>
              <a:defRPr/>
            </a:pPr>
            <a:r>
              <a:rPr lang="en-US" dirty="0"/>
              <a:t>Fwd mooring lines </a:t>
            </a:r>
            <a:r>
              <a:rPr lang="en-US" dirty="0" err="1"/>
              <a:t>towpoint</a:t>
            </a:r>
            <a:r>
              <a:rPr lang="en-US" dirty="0"/>
              <a:t> is +35 m from aft rotor reference point (intersection of rotor stacking axis and shaft centerline) for stability with rotors stopped</a:t>
            </a:r>
          </a:p>
          <a:p>
            <a:pPr marL="184150" lvl="1" indent="-184150">
              <a:spcBef>
                <a:spcPct val="40000"/>
              </a:spcBef>
              <a:buFont typeface="Wingdings" pitchFamily="2" charset="2"/>
              <a:buChar char="§"/>
              <a:defRPr/>
            </a:pPr>
            <a:r>
              <a:rPr lang="en-US" dirty="0"/>
              <a:t>Vertical mooring line to limit platform rising in water column during low flow conditions</a:t>
            </a:r>
          </a:p>
          <a:p>
            <a:pPr marL="184150" lvl="1" indent="-184150">
              <a:spcBef>
                <a:spcPct val="40000"/>
              </a:spcBef>
              <a:buFont typeface="Wingdings" pitchFamily="2" charset="2"/>
              <a:buChar char="§"/>
              <a:defRPr/>
            </a:pPr>
            <a:endParaRPr lang="en-US" dirty="0"/>
          </a:p>
          <a:p>
            <a:pPr lvl="1">
              <a:defRPr/>
            </a:pPr>
            <a:endParaRPr lang="en-US" sz="2000" dirty="0">
              <a:solidFill>
                <a:srgbClr val="272255"/>
              </a:solidFill>
              <a:latin typeface="Century Gothic"/>
              <a:cs typeface="Century Gothic"/>
            </a:endParaRPr>
          </a:p>
        </p:txBody>
      </p:sp>
      <p:sp>
        <p:nvSpPr>
          <p:cNvPr id="35844"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Hydrostatic Stability – 2DW2UW Rotor Platform</a:t>
            </a:r>
          </a:p>
        </p:txBody>
      </p:sp>
      <p:pic>
        <p:nvPicPr>
          <p:cNvPr id="35845" name="Picture 2"/>
          <p:cNvPicPr>
            <a:picLocks noChangeAspect="1" noChangeArrowheads="1"/>
          </p:cNvPicPr>
          <p:nvPr/>
        </p:nvPicPr>
        <p:blipFill>
          <a:blip r:embed="rId2" cstate="print"/>
          <a:srcRect/>
          <a:stretch>
            <a:fillRect/>
          </a:stretch>
        </p:blipFill>
        <p:spPr bwMode="auto">
          <a:xfrm>
            <a:off x="104775" y="4298950"/>
            <a:ext cx="8810625" cy="2025650"/>
          </a:xfrm>
          <a:prstGeom prst="rect">
            <a:avLst/>
          </a:prstGeom>
          <a:noFill/>
          <a:ln w="9525">
            <a:noFill/>
            <a:miter lim="800000"/>
            <a:headEnd/>
            <a:tailEnd/>
          </a:ln>
        </p:spPr>
      </p:pic>
      <p:sp>
        <p:nvSpPr>
          <p:cNvPr id="35846"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98C79949-F594-4C8E-A0D5-4CCE4DF4F0D4}" type="slidenum">
              <a:rPr lang="en-US" sz="1200" smtClean="0">
                <a:solidFill>
                  <a:schemeClr val="bg1"/>
                </a:solidFill>
              </a:rPr>
              <a:pPr algn="r"/>
              <a:t>20</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Dynamic Stability</a:t>
            </a:r>
          </a:p>
        </p:txBody>
      </p:sp>
      <p:sp>
        <p:nvSpPr>
          <p:cNvPr id="36867" name="Rectangle 2"/>
          <p:cNvSpPr>
            <a:spLocks noChangeArrowheads="1"/>
          </p:cNvSpPr>
          <p:nvPr/>
        </p:nvSpPr>
        <p:spPr bwMode="auto">
          <a:xfrm>
            <a:off x="838200" y="1752600"/>
            <a:ext cx="7772400" cy="2973388"/>
          </a:xfrm>
          <a:prstGeom prst="rect">
            <a:avLst/>
          </a:prstGeom>
          <a:noFill/>
          <a:ln w="9525">
            <a:noFill/>
            <a:miter lim="800000"/>
            <a:headEnd/>
            <a:tailEnd/>
          </a:ln>
        </p:spPr>
        <p:txBody>
          <a:bodyPr>
            <a:spAutoFit/>
          </a:bodyPr>
          <a:lstStyle/>
          <a:p>
            <a:pPr marL="184150" lvl="1" indent="-184150">
              <a:spcBef>
                <a:spcPct val="40000"/>
              </a:spcBef>
              <a:buFont typeface="Wingdings" pitchFamily="2" charset="2"/>
              <a:buChar char="§"/>
            </a:pPr>
            <a:endParaRPr lang="en-US"/>
          </a:p>
          <a:p>
            <a:pPr marL="184150" lvl="1" indent="-184150">
              <a:spcBef>
                <a:spcPct val="40000"/>
              </a:spcBef>
              <a:buFont typeface="Wingdings" pitchFamily="2" charset="2"/>
              <a:buChar char="§"/>
            </a:pPr>
            <a:r>
              <a:rPr lang="en-US"/>
              <a:t>C-Plane will dive to evade high currents</a:t>
            </a:r>
          </a:p>
          <a:p>
            <a:pPr marL="184150" lvl="1" indent="-184150">
              <a:spcBef>
                <a:spcPct val="40000"/>
              </a:spcBef>
              <a:buFont typeface="Wingdings" pitchFamily="2" charset="2"/>
              <a:buChar char="§"/>
            </a:pPr>
            <a:r>
              <a:rPr lang="en-US"/>
              <a:t>Diving/rising depends on mean current strength</a:t>
            </a:r>
          </a:p>
          <a:p>
            <a:pPr marL="641350" lvl="2" indent="-184150">
              <a:spcBef>
                <a:spcPct val="40000"/>
              </a:spcBef>
              <a:buFont typeface="Wingdings" pitchFamily="2" charset="2"/>
              <a:buChar char="§"/>
            </a:pPr>
            <a:r>
              <a:rPr lang="en-US"/>
              <a:t>Higher currents (than design) result in diving platform</a:t>
            </a:r>
          </a:p>
          <a:p>
            <a:pPr marL="641350" lvl="2" indent="-184150">
              <a:spcBef>
                <a:spcPct val="40000"/>
              </a:spcBef>
              <a:buFont typeface="Wingdings" pitchFamily="2" charset="2"/>
              <a:buChar char="§"/>
            </a:pPr>
            <a:r>
              <a:rPr lang="en-US"/>
              <a:t>Lower currents result in rising platform (limited by vertical mooring line)</a:t>
            </a:r>
          </a:p>
          <a:p>
            <a:pPr marL="184150" lvl="1" indent="-184150">
              <a:spcBef>
                <a:spcPct val="40000"/>
              </a:spcBef>
              <a:buFont typeface="Wingdings" pitchFamily="2" charset="2"/>
              <a:buChar char="§"/>
            </a:pPr>
            <a:r>
              <a:rPr lang="en-US"/>
              <a:t>Diving also depends, to a lesser degree, on the current shear</a:t>
            </a:r>
          </a:p>
          <a:p>
            <a:pPr marL="184150" lvl="1" indent="-184150">
              <a:spcBef>
                <a:spcPct val="40000"/>
              </a:spcBef>
              <a:buFont typeface="Wingdings" pitchFamily="2" charset="2"/>
              <a:buChar char="§"/>
            </a:pPr>
            <a:r>
              <a:rPr lang="en-US"/>
              <a:t>Following slide shows ideal current profiles used in following simulations</a:t>
            </a:r>
          </a:p>
        </p:txBody>
      </p:sp>
      <p:sp>
        <p:nvSpPr>
          <p:cNvPr id="36868" name="TextBox 3"/>
          <p:cNvSpPr txBox="1">
            <a:spLocks noChangeArrowheads="1"/>
          </p:cNvSpPr>
          <p:nvPr/>
        </p:nvSpPr>
        <p:spPr bwMode="auto">
          <a:xfrm>
            <a:off x="1371600" y="1066800"/>
            <a:ext cx="6553200" cy="708025"/>
          </a:xfrm>
          <a:prstGeom prst="rect">
            <a:avLst/>
          </a:prstGeom>
          <a:noFill/>
          <a:ln w="9525">
            <a:noFill/>
            <a:miter lim="800000"/>
            <a:headEnd/>
            <a:tailEnd/>
          </a:ln>
        </p:spPr>
        <p:txBody>
          <a:bodyPr>
            <a:spAutoFit/>
          </a:bodyPr>
          <a:lstStyle/>
          <a:p>
            <a:pPr algn="ctr"/>
            <a:r>
              <a:rPr lang="en-US" sz="2000" b="1">
                <a:solidFill>
                  <a:srgbClr val="0070C0"/>
                </a:solidFill>
              </a:rPr>
              <a:t>Dynamic Stability – 2DW2UW Rotor Platform</a:t>
            </a:r>
          </a:p>
          <a:p>
            <a:pPr algn="ctr"/>
            <a:r>
              <a:rPr lang="en-US" sz="2000" b="1">
                <a:solidFill>
                  <a:srgbClr val="0070C0"/>
                </a:solidFill>
              </a:rPr>
              <a:t>Platform Diving to Reduce Loads</a:t>
            </a:r>
          </a:p>
        </p:txBody>
      </p:sp>
      <p:sp>
        <p:nvSpPr>
          <p:cNvPr id="36869"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AD3B46D6-9552-4EE2-AE90-464DECF41AA3}" type="slidenum">
              <a:rPr lang="en-US" sz="1200" smtClean="0">
                <a:solidFill>
                  <a:schemeClr val="bg1"/>
                </a:solidFill>
              </a:rPr>
              <a:pPr algn="r"/>
              <a:t>21</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Dynamic Stability</a:t>
            </a:r>
          </a:p>
        </p:txBody>
      </p:sp>
      <p:sp>
        <p:nvSpPr>
          <p:cNvPr id="37891" name="Rectangle 2"/>
          <p:cNvSpPr>
            <a:spLocks noChangeArrowheads="1"/>
          </p:cNvSpPr>
          <p:nvPr/>
        </p:nvSpPr>
        <p:spPr bwMode="auto">
          <a:xfrm>
            <a:off x="838200" y="1752600"/>
            <a:ext cx="7772400" cy="1028700"/>
          </a:xfrm>
          <a:prstGeom prst="rect">
            <a:avLst/>
          </a:prstGeom>
          <a:noFill/>
          <a:ln w="9525">
            <a:noFill/>
            <a:miter lim="800000"/>
            <a:headEnd/>
            <a:tailEnd/>
          </a:ln>
        </p:spPr>
        <p:txBody>
          <a:bodyPr>
            <a:spAutoFit/>
          </a:bodyPr>
          <a:lstStyle/>
          <a:p>
            <a:pPr marL="184150" lvl="1" indent="-184150">
              <a:spcBef>
                <a:spcPct val="40000"/>
              </a:spcBef>
              <a:buFont typeface="Wingdings" pitchFamily="2" charset="2"/>
              <a:buChar char="§"/>
            </a:pPr>
            <a:r>
              <a:rPr lang="en-US" sz="1600"/>
              <a:t>Six ideal flow contours used in the following slides</a:t>
            </a:r>
          </a:p>
          <a:p>
            <a:pPr marL="184150" lvl="1" indent="-184150">
              <a:spcBef>
                <a:spcPct val="40000"/>
              </a:spcBef>
              <a:buFont typeface="Wingdings" pitchFamily="2" charset="2"/>
              <a:buChar char="§"/>
            </a:pPr>
            <a:r>
              <a:rPr lang="en-US" sz="1600"/>
              <a:t>Should be considered together with simulations in measured currents</a:t>
            </a:r>
          </a:p>
          <a:p>
            <a:pPr marL="184150" lvl="1" indent="-184150">
              <a:spcBef>
                <a:spcPct val="40000"/>
              </a:spcBef>
              <a:buFont typeface="Wingdings" pitchFamily="2" charset="2"/>
              <a:buChar char="§"/>
            </a:pPr>
            <a:r>
              <a:rPr lang="en-US" sz="1600"/>
              <a:t>Except as noted, simulations use  ‘1.6 Shear’</a:t>
            </a:r>
          </a:p>
        </p:txBody>
      </p:sp>
      <p:sp>
        <p:nvSpPr>
          <p:cNvPr id="37892" name="TextBox 3"/>
          <p:cNvSpPr txBox="1">
            <a:spLocks noChangeArrowheads="1"/>
          </p:cNvSpPr>
          <p:nvPr/>
        </p:nvSpPr>
        <p:spPr bwMode="auto">
          <a:xfrm>
            <a:off x="1371600" y="1066800"/>
            <a:ext cx="6553200" cy="708025"/>
          </a:xfrm>
          <a:prstGeom prst="rect">
            <a:avLst/>
          </a:prstGeom>
          <a:noFill/>
          <a:ln w="9525">
            <a:noFill/>
            <a:miter lim="800000"/>
            <a:headEnd/>
            <a:tailEnd/>
          </a:ln>
        </p:spPr>
        <p:txBody>
          <a:bodyPr>
            <a:spAutoFit/>
          </a:bodyPr>
          <a:lstStyle/>
          <a:p>
            <a:pPr algn="ctr"/>
            <a:r>
              <a:rPr lang="en-US" sz="2000" b="1">
                <a:solidFill>
                  <a:srgbClr val="0070C0"/>
                </a:solidFill>
              </a:rPr>
              <a:t>Dynamic Stability – 2DW2UW Rotor Platform</a:t>
            </a:r>
          </a:p>
          <a:p>
            <a:pPr algn="ctr"/>
            <a:r>
              <a:rPr lang="en-US" sz="2000" b="1">
                <a:solidFill>
                  <a:srgbClr val="0070C0"/>
                </a:solidFill>
              </a:rPr>
              <a:t>Shear Used</a:t>
            </a:r>
          </a:p>
        </p:txBody>
      </p:sp>
      <p:pic>
        <p:nvPicPr>
          <p:cNvPr id="37893" name="Picture 6"/>
          <p:cNvPicPr>
            <a:picLocks noChangeAspect="1" noChangeArrowheads="1"/>
          </p:cNvPicPr>
          <p:nvPr/>
        </p:nvPicPr>
        <p:blipFill>
          <a:blip r:embed="rId3" cstate="print"/>
          <a:srcRect/>
          <a:stretch>
            <a:fillRect/>
          </a:stretch>
        </p:blipFill>
        <p:spPr bwMode="auto">
          <a:xfrm>
            <a:off x="1066800" y="2819400"/>
            <a:ext cx="6705600" cy="3484563"/>
          </a:xfrm>
          <a:prstGeom prst="rect">
            <a:avLst/>
          </a:prstGeom>
          <a:noFill/>
          <a:ln w="9525">
            <a:noFill/>
            <a:miter lim="800000"/>
            <a:headEnd/>
            <a:tailEnd/>
          </a:ln>
        </p:spPr>
      </p:pic>
      <p:sp>
        <p:nvSpPr>
          <p:cNvPr id="37894"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29CBA86E-2316-4C0B-BFD6-02F5EFACD3A0}" type="slidenum">
              <a:rPr lang="en-US" sz="1200" smtClean="0">
                <a:solidFill>
                  <a:schemeClr val="bg1"/>
                </a:solidFill>
              </a:rPr>
              <a:pPr algn="r"/>
              <a:t>22</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Dynamic Stability</a:t>
            </a:r>
          </a:p>
        </p:txBody>
      </p:sp>
      <p:sp>
        <p:nvSpPr>
          <p:cNvPr id="38915" name="Rectangle 2"/>
          <p:cNvSpPr>
            <a:spLocks noChangeArrowheads="1"/>
          </p:cNvSpPr>
          <p:nvPr/>
        </p:nvSpPr>
        <p:spPr bwMode="auto">
          <a:xfrm>
            <a:off x="838200" y="1752600"/>
            <a:ext cx="7772400" cy="646113"/>
          </a:xfrm>
          <a:prstGeom prst="rect">
            <a:avLst/>
          </a:prstGeom>
          <a:noFill/>
          <a:ln w="9525">
            <a:noFill/>
            <a:miter lim="800000"/>
            <a:headEnd/>
            <a:tailEnd/>
          </a:ln>
        </p:spPr>
        <p:txBody>
          <a:bodyPr>
            <a:spAutoFit/>
          </a:bodyPr>
          <a:lstStyle/>
          <a:p>
            <a:pPr marL="184150" lvl="1" indent="-184150">
              <a:spcBef>
                <a:spcPct val="40000"/>
              </a:spcBef>
              <a:buFont typeface="Wingdings" pitchFamily="2" charset="2"/>
              <a:buChar char="§"/>
            </a:pPr>
            <a:r>
              <a:rPr lang="en-US"/>
              <a:t>Shear flow does not have same effect as on the all-downwind design which had larger pitching motions</a:t>
            </a:r>
          </a:p>
        </p:txBody>
      </p:sp>
      <p:sp>
        <p:nvSpPr>
          <p:cNvPr id="38916" name="TextBox 3"/>
          <p:cNvSpPr txBox="1">
            <a:spLocks noChangeArrowheads="1"/>
          </p:cNvSpPr>
          <p:nvPr/>
        </p:nvSpPr>
        <p:spPr bwMode="auto">
          <a:xfrm>
            <a:off x="1371600" y="1066800"/>
            <a:ext cx="6553200" cy="708025"/>
          </a:xfrm>
          <a:prstGeom prst="rect">
            <a:avLst/>
          </a:prstGeom>
          <a:noFill/>
          <a:ln w="9525">
            <a:noFill/>
            <a:miter lim="800000"/>
            <a:headEnd/>
            <a:tailEnd/>
          </a:ln>
        </p:spPr>
        <p:txBody>
          <a:bodyPr>
            <a:spAutoFit/>
          </a:bodyPr>
          <a:lstStyle/>
          <a:p>
            <a:pPr algn="ctr"/>
            <a:r>
              <a:rPr lang="en-US" sz="2000" b="1">
                <a:solidFill>
                  <a:srgbClr val="0070C0"/>
                </a:solidFill>
              </a:rPr>
              <a:t>Dynamic Stability – 2DW2UW Rotor Platform</a:t>
            </a:r>
          </a:p>
          <a:p>
            <a:pPr algn="ctr"/>
            <a:r>
              <a:rPr lang="en-US" sz="2000" b="1">
                <a:solidFill>
                  <a:srgbClr val="0070C0"/>
                </a:solidFill>
              </a:rPr>
              <a:t>Flow Shear Effects on Diving</a:t>
            </a:r>
          </a:p>
        </p:txBody>
      </p:sp>
      <p:sp>
        <p:nvSpPr>
          <p:cNvPr id="38917"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CCA9D90F-72B2-4D78-A975-33F3E5A8C8C0}" type="slidenum">
              <a:rPr lang="en-US" sz="1200" smtClean="0">
                <a:solidFill>
                  <a:schemeClr val="bg1"/>
                </a:solidFill>
              </a:rPr>
              <a:pPr algn="r"/>
              <a:t>23</a:t>
            </a:fld>
            <a:endParaRPr lang="en-US" sz="1200" smtClean="0">
              <a:solidFill>
                <a:schemeClr val="bg1"/>
              </a:solidFill>
            </a:endParaRPr>
          </a:p>
        </p:txBody>
      </p:sp>
      <p:pic>
        <p:nvPicPr>
          <p:cNvPr id="38918" name="Picture 2"/>
          <p:cNvPicPr>
            <a:picLocks noChangeAspect="1" noChangeArrowheads="1"/>
          </p:cNvPicPr>
          <p:nvPr/>
        </p:nvPicPr>
        <p:blipFill>
          <a:blip r:embed="rId3" cstate="print"/>
          <a:srcRect/>
          <a:stretch>
            <a:fillRect/>
          </a:stretch>
        </p:blipFill>
        <p:spPr bwMode="auto">
          <a:xfrm>
            <a:off x="838200" y="2438400"/>
            <a:ext cx="7429500" cy="40767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Dynamic Stability</a:t>
            </a:r>
          </a:p>
        </p:txBody>
      </p:sp>
      <p:sp>
        <p:nvSpPr>
          <p:cNvPr id="39939" name="Rectangle 2"/>
          <p:cNvSpPr>
            <a:spLocks noChangeArrowheads="1"/>
          </p:cNvSpPr>
          <p:nvPr/>
        </p:nvSpPr>
        <p:spPr bwMode="auto">
          <a:xfrm>
            <a:off x="838200" y="1752600"/>
            <a:ext cx="7772400" cy="646113"/>
          </a:xfrm>
          <a:prstGeom prst="rect">
            <a:avLst/>
          </a:prstGeom>
          <a:noFill/>
          <a:ln w="9525">
            <a:noFill/>
            <a:miter lim="800000"/>
            <a:headEnd/>
            <a:tailEnd/>
          </a:ln>
        </p:spPr>
        <p:txBody>
          <a:bodyPr>
            <a:spAutoFit/>
          </a:bodyPr>
          <a:lstStyle/>
          <a:p>
            <a:pPr marL="184150" lvl="1" indent="-184150">
              <a:spcBef>
                <a:spcPct val="40000"/>
              </a:spcBef>
              <a:buFont typeface="Wingdings" pitchFamily="2" charset="2"/>
              <a:buChar char="§"/>
            </a:pPr>
            <a:r>
              <a:rPr lang="en-US"/>
              <a:t>Impossible-to-achieve ideal uniform flow of 2.4 m/s results in diving below the sea-floor mooring point</a:t>
            </a:r>
          </a:p>
        </p:txBody>
      </p:sp>
      <p:sp>
        <p:nvSpPr>
          <p:cNvPr id="39940" name="TextBox 3"/>
          <p:cNvSpPr txBox="1">
            <a:spLocks noChangeArrowheads="1"/>
          </p:cNvSpPr>
          <p:nvPr/>
        </p:nvSpPr>
        <p:spPr bwMode="auto">
          <a:xfrm>
            <a:off x="1371600" y="1066800"/>
            <a:ext cx="6553200" cy="708025"/>
          </a:xfrm>
          <a:prstGeom prst="rect">
            <a:avLst/>
          </a:prstGeom>
          <a:noFill/>
          <a:ln w="9525">
            <a:noFill/>
            <a:miter lim="800000"/>
            <a:headEnd/>
            <a:tailEnd/>
          </a:ln>
        </p:spPr>
        <p:txBody>
          <a:bodyPr>
            <a:spAutoFit/>
          </a:bodyPr>
          <a:lstStyle/>
          <a:p>
            <a:pPr algn="ctr"/>
            <a:r>
              <a:rPr lang="en-US" sz="2000" b="1">
                <a:solidFill>
                  <a:srgbClr val="0070C0"/>
                </a:solidFill>
              </a:rPr>
              <a:t>Dynamic Stability – 2DW2UW Rotor Platform</a:t>
            </a:r>
          </a:p>
          <a:p>
            <a:pPr algn="ctr"/>
            <a:r>
              <a:rPr lang="en-US" sz="2000" b="1">
                <a:solidFill>
                  <a:srgbClr val="0070C0"/>
                </a:solidFill>
              </a:rPr>
              <a:t>Ideal Case of Uniform Flow</a:t>
            </a:r>
          </a:p>
        </p:txBody>
      </p:sp>
      <p:sp>
        <p:nvSpPr>
          <p:cNvPr id="39941"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FECF5D01-E2C9-4233-9418-064BEE7D9BFA}" type="slidenum">
              <a:rPr lang="en-US" sz="1200" smtClean="0">
                <a:solidFill>
                  <a:schemeClr val="bg1"/>
                </a:solidFill>
              </a:rPr>
              <a:pPr algn="r"/>
              <a:t>24</a:t>
            </a:fld>
            <a:endParaRPr lang="en-US" sz="1200" smtClean="0">
              <a:solidFill>
                <a:schemeClr val="bg1"/>
              </a:solidFill>
            </a:endParaRPr>
          </a:p>
        </p:txBody>
      </p:sp>
      <p:pic>
        <p:nvPicPr>
          <p:cNvPr id="39942" name="Picture 2"/>
          <p:cNvPicPr>
            <a:picLocks noChangeAspect="1" noChangeArrowheads="1"/>
          </p:cNvPicPr>
          <p:nvPr/>
        </p:nvPicPr>
        <p:blipFill>
          <a:blip r:embed="rId2" cstate="print"/>
          <a:srcRect/>
          <a:stretch>
            <a:fillRect/>
          </a:stretch>
        </p:blipFill>
        <p:spPr bwMode="auto">
          <a:xfrm>
            <a:off x="838200" y="2438400"/>
            <a:ext cx="7429500" cy="40767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Dynamic Stability</a:t>
            </a:r>
          </a:p>
        </p:txBody>
      </p:sp>
      <p:sp>
        <p:nvSpPr>
          <p:cNvPr id="40963" name="Rectangle 2"/>
          <p:cNvSpPr>
            <a:spLocks noChangeArrowheads="1"/>
          </p:cNvSpPr>
          <p:nvPr/>
        </p:nvSpPr>
        <p:spPr bwMode="auto">
          <a:xfrm>
            <a:off x="838200" y="1752600"/>
            <a:ext cx="7772400" cy="646113"/>
          </a:xfrm>
          <a:prstGeom prst="rect">
            <a:avLst/>
          </a:prstGeom>
          <a:noFill/>
          <a:ln w="9525">
            <a:noFill/>
            <a:miter lim="800000"/>
            <a:headEnd/>
            <a:tailEnd/>
          </a:ln>
        </p:spPr>
        <p:txBody>
          <a:bodyPr>
            <a:spAutoFit/>
          </a:bodyPr>
          <a:lstStyle/>
          <a:p>
            <a:pPr marL="184150" lvl="1" indent="-184150">
              <a:spcBef>
                <a:spcPct val="40000"/>
              </a:spcBef>
              <a:buFont typeface="Wingdings" pitchFamily="2" charset="2"/>
              <a:buChar char="§"/>
            </a:pPr>
            <a:r>
              <a:rPr lang="en-US"/>
              <a:t>Ideal shear shows diving from 75 m to ~140 m and little increase in UCB2 ( velocity of flow at Rotor 2 axis)</a:t>
            </a:r>
          </a:p>
        </p:txBody>
      </p:sp>
      <p:sp>
        <p:nvSpPr>
          <p:cNvPr id="40964" name="TextBox 3"/>
          <p:cNvSpPr txBox="1">
            <a:spLocks noChangeArrowheads="1"/>
          </p:cNvSpPr>
          <p:nvPr/>
        </p:nvSpPr>
        <p:spPr bwMode="auto">
          <a:xfrm>
            <a:off x="1371600" y="1066800"/>
            <a:ext cx="6553200" cy="708025"/>
          </a:xfrm>
          <a:prstGeom prst="rect">
            <a:avLst/>
          </a:prstGeom>
          <a:noFill/>
          <a:ln w="9525">
            <a:noFill/>
            <a:miter lim="800000"/>
            <a:headEnd/>
            <a:tailEnd/>
          </a:ln>
        </p:spPr>
        <p:txBody>
          <a:bodyPr>
            <a:spAutoFit/>
          </a:bodyPr>
          <a:lstStyle/>
          <a:p>
            <a:pPr algn="ctr"/>
            <a:r>
              <a:rPr lang="en-US" sz="2000" b="1">
                <a:solidFill>
                  <a:srgbClr val="0070C0"/>
                </a:solidFill>
              </a:rPr>
              <a:t>Dynamic Stability – 2DW2UW Rotor Platform</a:t>
            </a:r>
          </a:p>
          <a:p>
            <a:pPr algn="ctr"/>
            <a:r>
              <a:rPr lang="en-US" sz="2000" b="1">
                <a:solidFill>
                  <a:srgbClr val="0070C0"/>
                </a:solidFill>
              </a:rPr>
              <a:t>Flow Shear Effects on Diving</a:t>
            </a:r>
          </a:p>
        </p:txBody>
      </p:sp>
      <p:sp>
        <p:nvSpPr>
          <p:cNvPr id="40965"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F30D756A-DB5B-4524-8B4C-0D2926FFFB8C}" type="slidenum">
              <a:rPr lang="en-US" sz="1200" smtClean="0">
                <a:solidFill>
                  <a:schemeClr val="bg1"/>
                </a:solidFill>
              </a:rPr>
              <a:pPr algn="r"/>
              <a:t>25</a:t>
            </a:fld>
            <a:endParaRPr lang="en-US" sz="1200" smtClean="0">
              <a:solidFill>
                <a:schemeClr val="bg1"/>
              </a:solidFill>
            </a:endParaRPr>
          </a:p>
        </p:txBody>
      </p:sp>
      <p:pic>
        <p:nvPicPr>
          <p:cNvPr id="40966" name="Picture 2"/>
          <p:cNvPicPr>
            <a:picLocks noChangeAspect="1" noChangeArrowheads="1"/>
          </p:cNvPicPr>
          <p:nvPr/>
        </p:nvPicPr>
        <p:blipFill>
          <a:blip r:embed="rId2" cstate="print"/>
          <a:srcRect/>
          <a:stretch>
            <a:fillRect/>
          </a:stretch>
        </p:blipFill>
        <p:spPr bwMode="auto">
          <a:xfrm>
            <a:off x="852488" y="2381250"/>
            <a:ext cx="7439025" cy="409575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Dynamic Stability</a:t>
            </a:r>
          </a:p>
        </p:txBody>
      </p:sp>
      <p:sp>
        <p:nvSpPr>
          <p:cNvPr id="41987" name="Rectangle 2"/>
          <p:cNvSpPr>
            <a:spLocks noChangeArrowheads="1"/>
          </p:cNvSpPr>
          <p:nvPr/>
        </p:nvSpPr>
        <p:spPr bwMode="auto">
          <a:xfrm>
            <a:off x="838200" y="1752600"/>
            <a:ext cx="7772400" cy="646113"/>
          </a:xfrm>
          <a:prstGeom prst="rect">
            <a:avLst/>
          </a:prstGeom>
          <a:noFill/>
          <a:ln w="9525">
            <a:noFill/>
            <a:miter lim="800000"/>
            <a:headEnd/>
            <a:tailEnd/>
          </a:ln>
        </p:spPr>
        <p:txBody>
          <a:bodyPr>
            <a:spAutoFit/>
          </a:bodyPr>
          <a:lstStyle/>
          <a:p>
            <a:pPr marL="184150" lvl="1" indent="-184150">
              <a:spcBef>
                <a:spcPct val="40000"/>
              </a:spcBef>
              <a:buFont typeface="Wingdings" pitchFamily="2" charset="2"/>
              <a:buChar char="§"/>
            </a:pPr>
            <a:r>
              <a:rPr lang="en-US"/>
              <a:t>Ideal shear shows 10 m depth increase in 100 seconds due to a step change in currents</a:t>
            </a:r>
          </a:p>
        </p:txBody>
      </p:sp>
      <p:sp>
        <p:nvSpPr>
          <p:cNvPr id="41988" name="TextBox 3"/>
          <p:cNvSpPr txBox="1">
            <a:spLocks noChangeArrowheads="1"/>
          </p:cNvSpPr>
          <p:nvPr/>
        </p:nvSpPr>
        <p:spPr bwMode="auto">
          <a:xfrm>
            <a:off x="1371600" y="1066800"/>
            <a:ext cx="6553200" cy="708025"/>
          </a:xfrm>
          <a:prstGeom prst="rect">
            <a:avLst/>
          </a:prstGeom>
          <a:noFill/>
          <a:ln w="9525">
            <a:noFill/>
            <a:miter lim="800000"/>
            <a:headEnd/>
            <a:tailEnd/>
          </a:ln>
        </p:spPr>
        <p:txBody>
          <a:bodyPr>
            <a:spAutoFit/>
          </a:bodyPr>
          <a:lstStyle/>
          <a:p>
            <a:pPr algn="ctr"/>
            <a:r>
              <a:rPr lang="en-US" sz="2000" b="1">
                <a:solidFill>
                  <a:srgbClr val="0070C0"/>
                </a:solidFill>
              </a:rPr>
              <a:t>Dynamic Stability – 2DW2UW Rotor Platform</a:t>
            </a:r>
          </a:p>
          <a:p>
            <a:pPr algn="ctr"/>
            <a:r>
              <a:rPr lang="en-US" sz="2000" b="1">
                <a:solidFill>
                  <a:srgbClr val="0070C0"/>
                </a:solidFill>
              </a:rPr>
              <a:t>Flow Shear Effects on Diving – Step Change</a:t>
            </a:r>
          </a:p>
        </p:txBody>
      </p:sp>
      <p:sp>
        <p:nvSpPr>
          <p:cNvPr id="41989"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E8E7C748-4EBF-4979-A598-F4DA928E908D}" type="slidenum">
              <a:rPr lang="en-US" sz="1200" smtClean="0">
                <a:solidFill>
                  <a:schemeClr val="bg1"/>
                </a:solidFill>
              </a:rPr>
              <a:pPr algn="r"/>
              <a:t>26</a:t>
            </a:fld>
            <a:endParaRPr lang="en-US" sz="1200" smtClean="0">
              <a:solidFill>
                <a:schemeClr val="bg1"/>
              </a:solidFill>
            </a:endParaRPr>
          </a:p>
        </p:txBody>
      </p:sp>
      <p:pic>
        <p:nvPicPr>
          <p:cNvPr id="41990" name="Picture 3"/>
          <p:cNvPicPr>
            <a:picLocks noChangeAspect="1" noChangeArrowheads="1"/>
          </p:cNvPicPr>
          <p:nvPr/>
        </p:nvPicPr>
        <p:blipFill>
          <a:blip r:embed="rId2" cstate="print"/>
          <a:srcRect/>
          <a:stretch>
            <a:fillRect/>
          </a:stretch>
        </p:blipFill>
        <p:spPr bwMode="auto">
          <a:xfrm>
            <a:off x="852488" y="2390775"/>
            <a:ext cx="7439025" cy="416242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Dynamic Stability</a:t>
            </a:r>
          </a:p>
        </p:txBody>
      </p:sp>
      <p:sp>
        <p:nvSpPr>
          <p:cNvPr id="43011" name="Rectangle 2"/>
          <p:cNvSpPr>
            <a:spLocks noChangeArrowheads="1"/>
          </p:cNvSpPr>
          <p:nvPr/>
        </p:nvSpPr>
        <p:spPr bwMode="auto">
          <a:xfrm>
            <a:off x="838200" y="1752600"/>
            <a:ext cx="7772400" cy="923925"/>
          </a:xfrm>
          <a:prstGeom prst="rect">
            <a:avLst/>
          </a:prstGeom>
          <a:noFill/>
          <a:ln w="9525">
            <a:noFill/>
            <a:miter lim="800000"/>
            <a:headEnd/>
            <a:tailEnd/>
          </a:ln>
        </p:spPr>
        <p:txBody>
          <a:bodyPr>
            <a:spAutoFit/>
          </a:bodyPr>
          <a:lstStyle/>
          <a:p>
            <a:pPr marL="184150" lvl="1" indent="-184150">
              <a:spcBef>
                <a:spcPct val="40000"/>
              </a:spcBef>
              <a:buFont typeface="Wingdings" pitchFamily="2" charset="2"/>
              <a:buChar char="§"/>
            </a:pPr>
            <a:r>
              <a:rPr lang="en-US"/>
              <a:t>Ideal reverse-shear results in a huge dive, and significant increase in UCB2 (velocity of flow at Rotor 2 axis) if the flow can reach 2.4 m/s below design depth (highly unlikely)</a:t>
            </a:r>
          </a:p>
        </p:txBody>
      </p:sp>
      <p:sp>
        <p:nvSpPr>
          <p:cNvPr id="43012" name="TextBox 3"/>
          <p:cNvSpPr txBox="1">
            <a:spLocks noChangeArrowheads="1"/>
          </p:cNvSpPr>
          <p:nvPr/>
        </p:nvSpPr>
        <p:spPr bwMode="auto">
          <a:xfrm>
            <a:off x="1371600" y="1066800"/>
            <a:ext cx="6553200" cy="708025"/>
          </a:xfrm>
          <a:prstGeom prst="rect">
            <a:avLst/>
          </a:prstGeom>
          <a:noFill/>
          <a:ln w="9525">
            <a:noFill/>
            <a:miter lim="800000"/>
            <a:headEnd/>
            <a:tailEnd/>
          </a:ln>
        </p:spPr>
        <p:txBody>
          <a:bodyPr>
            <a:spAutoFit/>
          </a:bodyPr>
          <a:lstStyle/>
          <a:p>
            <a:pPr algn="ctr"/>
            <a:r>
              <a:rPr lang="en-US" sz="2000" b="1">
                <a:solidFill>
                  <a:srgbClr val="0070C0"/>
                </a:solidFill>
              </a:rPr>
              <a:t>Dynamic Stability – 2DW2UW Rotor Platform</a:t>
            </a:r>
          </a:p>
          <a:p>
            <a:pPr algn="ctr"/>
            <a:r>
              <a:rPr lang="en-US" sz="2000" b="1">
                <a:solidFill>
                  <a:srgbClr val="0070C0"/>
                </a:solidFill>
              </a:rPr>
              <a:t>Flow Shear Effects on Diving</a:t>
            </a:r>
          </a:p>
        </p:txBody>
      </p:sp>
      <p:sp>
        <p:nvSpPr>
          <p:cNvPr id="43013"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3BC83945-7D03-4B4F-8FC5-26DACB10B4C6}" type="slidenum">
              <a:rPr lang="en-US" sz="1200" smtClean="0">
                <a:solidFill>
                  <a:schemeClr val="bg1"/>
                </a:solidFill>
              </a:rPr>
              <a:pPr algn="r"/>
              <a:t>27</a:t>
            </a:fld>
            <a:endParaRPr lang="en-US" sz="1200" smtClean="0">
              <a:solidFill>
                <a:schemeClr val="bg1"/>
              </a:solidFill>
            </a:endParaRPr>
          </a:p>
        </p:txBody>
      </p:sp>
      <p:pic>
        <p:nvPicPr>
          <p:cNvPr id="43014" name="Picture 2"/>
          <p:cNvPicPr>
            <a:picLocks noChangeAspect="1" noChangeArrowheads="1"/>
          </p:cNvPicPr>
          <p:nvPr/>
        </p:nvPicPr>
        <p:blipFill>
          <a:blip r:embed="rId2" cstate="print"/>
          <a:srcRect/>
          <a:stretch>
            <a:fillRect/>
          </a:stretch>
        </p:blipFill>
        <p:spPr bwMode="auto">
          <a:xfrm>
            <a:off x="857250" y="2400300"/>
            <a:ext cx="7429500" cy="40767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Dynamic Stability</a:t>
            </a:r>
          </a:p>
        </p:txBody>
      </p:sp>
      <p:sp>
        <p:nvSpPr>
          <p:cNvPr id="44035" name="Rectangle 2"/>
          <p:cNvSpPr>
            <a:spLocks noChangeArrowheads="1"/>
          </p:cNvSpPr>
          <p:nvPr/>
        </p:nvSpPr>
        <p:spPr bwMode="auto">
          <a:xfrm>
            <a:off x="6477000" y="1752600"/>
            <a:ext cx="2286000" cy="3360738"/>
          </a:xfrm>
          <a:prstGeom prst="rect">
            <a:avLst/>
          </a:prstGeom>
          <a:noFill/>
          <a:ln w="9525">
            <a:noFill/>
            <a:miter lim="800000"/>
            <a:headEnd/>
            <a:tailEnd/>
          </a:ln>
        </p:spPr>
        <p:txBody>
          <a:bodyPr>
            <a:spAutoFit/>
          </a:bodyPr>
          <a:lstStyle/>
          <a:p>
            <a:pPr marL="184150" lvl="1" indent="-184150">
              <a:spcBef>
                <a:spcPct val="40000"/>
              </a:spcBef>
              <a:buFont typeface="Wingdings" pitchFamily="2" charset="2"/>
              <a:buChar char="§"/>
            </a:pPr>
            <a:r>
              <a:rPr lang="en-US"/>
              <a:t>Ideal change in flow from 0° to +70°, with no reduction in flow speed or shear.</a:t>
            </a:r>
          </a:p>
          <a:p>
            <a:pPr marL="184150" lvl="1" indent="-184150">
              <a:spcBef>
                <a:spcPct val="40000"/>
              </a:spcBef>
              <a:buFont typeface="Wingdings" pitchFamily="2" charset="2"/>
              <a:buChar char="§"/>
            </a:pPr>
            <a:r>
              <a:rPr lang="en-US"/>
              <a:t>  Yaw angle does not change significantly (8°). </a:t>
            </a:r>
          </a:p>
          <a:p>
            <a:pPr marL="184150" lvl="1" indent="-184150">
              <a:spcBef>
                <a:spcPct val="40000"/>
              </a:spcBef>
              <a:buFont typeface="Wingdings" pitchFamily="2" charset="2"/>
              <a:buChar char="§"/>
            </a:pPr>
            <a:r>
              <a:rPr lang="en-US"/>
              <a:t> A large lateral offset results        (-150m).</a:t>
            </a:r>
          </a:p>
        </p:txBody>
      </p:sp>
      <p:sp>
        <p:nvSpPr>
          <p:cNvPr id="44036" name="TextBox 3"/>
          <p:cNvSpPr txBox="1">
            <a:spLocks noChangeArrowheads="1"/>
          </p:cNvSpPr>
          <p:nvPr/>
        </p:nvSpPr>
        <p:spPr bwMode="auto">
          <a:xfrm>
            <a:off x="1371600" y="1066800"/>
            <a:ext cx="6553200" cy="708025"/>
          </a:xfrm>
          <a:prstGeom prst="rect">
            <a:avLst/>
          </a:prstGeom>
          <a:noFill/>
          <a:ln w="9525">
            <a:noFill/>
            <a:miter lim="800000"/>
            <a:headEnd/>
            <a:tailEnd/>
          </a:ln>
        </p:spPr>
        <p:txBody>
          <a:bodyPr>
            <a:spAutoFit/>
          </a:bodyPr>
          <a:lstStyle/>
          <a:p>
            <a:pPr algn="ctr"/>
            <a:r>
              <a:rPr lang="en-US" sz="2000" b="1">
                <a:solidFill>
                  <a:srgbClr val="0070C0"/>
                </a:solidFill>
              </a:rPr>
              <a:t>Dynamic Stability – 2DW2UW Rotor Platform</a:t>
            </a:r>
          </a:p>
          <a:p>
            <a:pPr algn="ctr"/>
            <a:r>
              <a:rPr lang="en-US" sz="2000" b="1">
                <a:solidFill>
                  <a:srgbClr val="0070C0"/>
                </a:solidFill>
              </a:rPr>
              <a:t>Flow Direction Change </a:t>
            </a:r>
          </a:p>
        </p:txBody>
      </p:sp>
      <p:sp>
        <p:nvSpPr>
          <p:cNvPr id="44037"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572C53D4-7E5D-496C-A2F9-C552DB7B7726}" type="slidenum">
              <a:rPr lang="en-US" sz="1200" smtClean="0">
                <a:solidFill>
                  <a:schemeClr val="bg1"/>
                </a:solidFill>
              </a:rPr>
              <a:pPr algn="r"/>
              <a:t>28</a:t>
            </a:fld>
            <a:endParaRPr lang="en-US" sz="1200" smtClean="0">
              <a:solidFill>
                <a:schemeClr val="bg1"/>
              </a:solidFill>
            </a:endParaRPr>
          </a:p>
        </p:txBody>
      </p:sp>
      <p:pic>
        <p:nvPicPr>
          <p:cNvPr id="44038" name="Picture 2"/>
          <p:cNvPicPr>
            <a:picLocks noChangeAspect="1" noChangeArrowheads="1"/>
          </p:cNvPicPr>
          <p:nvPr/>
        </p:nvPicPr>
        <p:blipFill>
          <a:blip r:embed="rId2" cstate="print"/>
          <a:srcRect/>
          <a:stretch>
            <a:fillRect/>
          </a:stretch>
        </p:blipFill>
        <p:spPr bwMode="auto">
          <a:xfrm>
            <a:off x="304800" y="1895475"/>
            <a:ext cx="5702300" cy="450532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t>System Loading</a:t>
            </a:r>
          </a:p>
        </p:txBody>
      </p:sp>
      <p:graphicFrame>
        <p:nvGraphicFramePr>
          <p:cNvPr id="8" name="Diagram 7"/>
          <p:cNvGraphicFramePr/>
          <p:nvPr/>
        </p:nvGraphicFramePr>
        <p:xfrm>
          <a:off x="76200" y="990600"/>
          <a:ext cx="89916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412"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94D8A763-F39F-4AE2-9387-394691188A09}" type="slidenum">
              <a:rPr lang="en-US" sz="1200" smtClean="0">
                <a:solidFill>
                  <a:schemeClr val="bg1"/>
                </a:solidFill>
              </a:rPr>
              <a:pPr algn="r"/>
              <a:t>2</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Dynamic Stability</a:t>
            </a:r>
          </a:p>
        </p:txBody>
      </p:sp>
      <p:sp>
        <p:nvSpPr>
          <p:cNvPr id="45059" name="Rectangle 2"/>
          <p:cNvSpPr>
            <a:spLocks noChangeArrowheads="1"/>
          </p:cNvSpPr>
          <p:nvPr/>
        </p:nvSpPr>
        <p:spPr bwMode="auto">
          <a:xfrm>
            <a:off x="609600" y="1676400"/>
            <a:ext cx="8001000" cy="646113"/>
          </a:xfrm>
          <a:prstGeom prst="rect">
            <a:avLst/>
          </a:prstGeom>
          <a:noFill/>
          <a:ln w="9525">
            <a:noFill/>
            <a:miter lim="800000"/>
            <a:headEnd/>
            <a:tailEnd/>
          </a:ln>
        </p:spPr>
        <p:txBody>
          <a:bodyPr>
            <a:spAutoFit/>
          </a:bodyPr>
          <a:lstStyle/>
          <a:p>
            <a:pPr marL="184150" lvl="1" indent="-184150">
              <a:spcBef>
                <a:spcPct val="40000"/>
              </a:spcBef>
              <a:buFont typeface="Wingdings" pitchFamily="2" charset="2"/>
              <a:buChar char="§"/>
            </a:pPr>
            <a:r>
              <a:rPr lang="en-US"/>
              <a:t>Hurricane size wave (12m Hs) can cause large motions and tension spikes on forward mooring line(s)</a:t>
            </a:r>
          </a:p>
        </p:txBody>
      </p:sp>
      <p:sp>
        <p:nvSpPr>
          <p:cNvPr id="45060" name="TextBox 3"/>
          <p:cNvSpPr txBox="1">
            <a:spLocks noChangeArrowheads="1"/>
          </p:cNvSpPr>
          <p:nvPr/>
        </p:nvSpPr>
        <p:spPr bwMode="auto">
          <a:xfrm>
            <a:off x="1371600" y="1066800"/>
            <a:ext cx="6553200" cy="708025"/>
          </a:xfrm>
          <a:prstGeom prst="rect">
            <a:avLst/>
          </a:prstGeom>
          <a:noFill/>
          <a:ln w="9525">
            <a:noFill/>
            <a:miter lim="800000"/>
            <a:headEnd/>
            <a:tailEnd/>
          </a:ln>
        </p:spPr>
        <p:txBody>
          <a:bodyPr>
            <a:spAutoFit/>
          </a:bodyPr>
          <a:lstStyle/>
          <a:p>
            <a:pPr algn="ctr"/>
            <a:r>
              <a:rPr lang="en-US" sz="2000" b="1">
                <a:solidFill>
                  <a:srgbClr val="0070C0"/>
                </a:solidFill>
              </a:rPr>
              <a:t>Dynamic Stability – 2DW2UW Rotor Platform</a:t>
            </a:r>
          </a:p>
          <a:p>
            <a:pPr algn="ctr"/>
            <a:r>
              <a:rPr lang="en-US" sz="2000" b="1">
                <a:solidFill>
                  <a:srgbClr val="0070C0"/>
                </a:solidFill>
              </a:rPr>
              <a:t>Wave Effects – Head Seas</a:t>
            </a:r>
          </a:p>
        </p:txBody>
      </p:sp>
      <p:sp>
        <p:nvSpPr>
          <p:cNvPr id="45061"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9D2678B9-DA7A-4CC6-B6CA-4C68BF8AE137}" type="slidenum">
              <a:rPr lang="en-US" sz="1200" smtClean="0">
                <a:solidFill>
                  <a:schemeClr val="bg1"/>
                </a:solidFill>
              </a:rPr>
              <a:pPr algn="r"/>
              <a:t>29</a:t>
            </a:fld>
            <a:endParaRPr lang="en-US" sz="1200" smtClean="0">
              <a:solidFill>
                <a:schemeClr val="bg1"/>
              </a:solidFill>
            </a:endParaRPr>
          </a:p>
        </p:txBody>
      </p:sp>
      <p:pic>
        <p:nvPicPr>
          <p:cNvPr id="45062" name="Picture 2"/>
          <p:cNvPicPr>
            <a:picLocks noChangeAspect="1" noChangeArrowheads="1"/>
          </p:cNvPicPr>
          <p:nvPr/>
        </p:nvPicPr>
        <p:blipFill>
          <a:blip r:embed="rId2" cstate="print"/>
          <a:srcRect/>
          <a:stretch>
            <a:fillRect/>
          </a:stretch>
        </p:blipFill>
        <p:spPr bwMode="auto">
          <a:xfrm>
            <a:off x="852488" y="2438400"/>
            <a:ext cx="7439025" cy="409575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Dynamic Stability</a:t>
            </a:r>
          </a:p>
        </p:txBody>
      </p:sp>
      <p:sp>
        <p:nvSpPr>
          <p:cNvPr id="46083" name="Rectangle 2"/>
          <p:cNvSpPr>
            <a:spLocks noChangeArrowheads="1"/>
          </p:cNvSpPr>
          <p:nvPr/>
        </p:nvSpPr>
        <p:spPr bwMode="auto">
          <a:xfrm>
            <a:off x="609600" y="1676400"/>
            <a:ext cx="8001000" cy="369888"/>
          </a:xfrm>
          <a:prstGeom prst="rect">
            <a:avLst/>
          </a:prstGeom>
          <a:noFill/>
          <a:ln w="9525">
            <a:noFill/>
            <a:miter lim="800000"/>
            <a:headEnd/>
            <a:tailEnd/>
          </a:ln>
        </p:spPr>
        <p:txBody>
          <a:bodyPr>
            <a:spAutoFit/>
          </a:bodyPr>
          <a:lstStyle/>
          <a:p>
            <a:pPr marL="184150" lvl="1" indent="-184150">
              <a:spcBef>
                <a:spcPct val="40000"/>
              </a:spcBef>
              <a:buFont typeface="Wingdings" pitchFamily="2" charset="2"/>
              <a:buChar char="§"/>
            </a:pPr>
            <a:r>
              <a:rPr lang="en-US"/>
              <a:t>Effects of 7 m waves will be much smaller </a:t>
            </a:r>
          </a:p>
        </p:txBody>
      </p:sp>
      <p:sp>
        <p:nvSpPr>
          <p:cNvPr id="46084" name="TextBox 3"/>
          <p:cNvSpPr txBox="1">
            <a:spLocks noChangeArrowheads="1"/>
          </p:cNvSpPr>
          <p:nvPr/>
        </p:nvSpPr>
        <p:spPr bwMode="auto">
          <a:xfrm>
            <a:off x="1371600" y="1066800"/>
            <a:ext cx="6553200" cy="708025"/>
          </a:xfrm>
          <a:prstGeom prst="rect">
            <a:avLst/>
          </a:prstGeom>
          <a:noFill/>
          <a:ln w="9525">
            <a:noFill/>
            <a:miter lim="800000"/>
            <a:headEnd/>
            <a:tailEnd/>
          </a:ln>
        </p:spPr>
        <p:txBody>
          <a:bodyPr>
            <a:spAutoFit/>
          </a:bodyPr>
          <a:lstStyle/>
          <a:p>
            <a:pPr algn="ctr"/>
            <a:r>
              <a:rPr lang="en-US" sz="2000" b="1">
                <a:solidFill>
                  <a:srgbClr val="0070C0"/>
                </a:solidFill>
              </a:rPr>
              <a:t>Dynamic Stability – 2DW2UW Rotor Platform</a:t>
            </a:r>
          </a:p>
          <a:p>
            <a:pPr algn="ctr"/>
            <a:r>
              <a:rPr lang="en-US" sz="2000" b="1">
                <a:solidFill>
                  <a:srgbClr val="0070C0"/>
                </a:solidFill>
              </a:rPr>
              <a:t>Wave Effects – Head Seas</a:t>
            </a:r>
          </a:p>
        </p:txBody>
      </p:sp>
      <p:sp>
        <p:nvSpPr>
          <p:cNvPr id="46085"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6AE58662-75E5-4F83-8B72-80F82994FEA7}" type="slidenum">
              <a:rPr lang="en-US" sz="1200" smtClean="0">
                <a:solidFill>
                  <a:schemeClr val="bg1"/>
                </a:solidFill>
              </a:rPr>
              <a:pPr algn="r"/>
              <a:t>30</a:t>
            </a:fld>
            <a:endParaRPr lang="en-US" sz="1200" smtClean="0">
              <a:solidFill>
                <a:schemeClr val="bg1"/>
              </a:solidFill>
            </a:endParaRPr>
          </a:p>
        </p:txBody>
      </p:sp>
      <p:pic>
        <p:nvPicPr>
          <p:cNvPr id="46086" name="Picture 2"/>
          <p:cNvPicPr>
            <a:picLocks noChangeAspect="1" noChangeArrowheads="1"/>
          </p:cNvPicPr>
          <p:nvPr/>
        </p:nvPicPr>
        <p:blipFill>
          <a:blip r:embed="rId2" cstate="print"/>
          <a:srcRect/>
          <a:stretch>
            <a:fillRect/>
          </a:stretch>
        </p:blipFill>
        <p:spPr bwMode="auto">
          <a:xfrm>
            <a:off x="852488" y="2241550"/>
            <a:ext cx="7439025" cy="409575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Dynamic Stability</a:t>
            </a:r>
          </a:p>
        </p:txBody>
      </p:sp>
      <p:sp>
        <p:nvSpPr>
          <p:cNvPr id="47107" name="Rectangle 2"/>
          <p:cNvSpPr>
            <a:spLocks noChangeArrowheads="1"/>
          </p:cNvSpPr>
          <p:nvPr/>
        </p:nvSpPr>
        <p:spPr bwMode="auto">
          <a:xfrm>
            <a:off x="609600" y="1676400"/>
            <a:ext cx="8001000" cy="369888"/>
          </a:xfrm>
          <a:prstGeom prst="rect">
            <a:avLst/>
          </a:prstGeom>
          <a:noFill/>
          <a:ln w="9525">
            <a:noFill/>
            <a:miter lim="800000"/>
            <a:headEnd/>
            <a:tailEnd/>
          </a:ln>
        </p:spPr>
        <p:txBody>
          <a:bodyPr>
            <a:spAutoFit/>
          </a:bodyPr>
          <a:lstStyle/>
          <a:p>
            <a:pPr marL="184150" lvl="1" indent="-184150">
              <a:spcBef>
                <a:spcPct val="40000"/>
              </a:spcBef>
              <a:buFont typeface="Wingdings" pitchFamily="2" charset="2"/>
              <a:buChar char="§"/>
            </a:pPr>
            <a:r>
              <a:rPr lang="en-US"/>
              <a:t>Effects of 7 m waves in beam seas will be smaller still</a:t>
            </a:r>
          </a:p>
        </p:txBody>
      </p:sp>
      <p:sp>
        <p:nvSpPr>
          <p:cNvPr id="47108" name="TextBox 3"/>
          <p:cNvSpPr txBox="1">
            <a:spLocks noChangeArrowheads="1"/>
          </p:cNvSpPr>
          <p:nvPr/>
        </p:nvSpPr>
        <p:spPr bwMode="auto">
          <a:xfrm>
            <a:off x="1371600" y="1066800"/>
            <a:ext cx="6553200" cy="708025"/>
          </a:xfrm>
          <a:prstGeom prst="rect">
            <a:avLst/>
          </a:prstGeom>
          <a:noFill/>
          <a:ln w="9525">
            <a:noFill/>
            <a:miter lim="800000"/>
            <a:headEnd/>
            <a:tailEnd/>
          </a:ln>
        </p:spPr>
        <p:txBody>
          <a:bodyPr>
            <a:spAutoFit/>
          </a:bodyPr>
          <a:lstStyle/>
          <a:p>
            <a:pPr algn="ctr"/>
            <a:r>
              <a:rPr lang="en-US" sz="2000" b="1">
                <a:solidFill>
                  <a:srgbClr val="0070C0"/>
                </a:solidFill>
              </a:rPr>
              <a:t>Dynamic Stability – 2DW2UW Rotor Platform</a:t>
            </a:r>
          </a:p>
          <a:p>
            <a:pPr algn="ctr"/>
            <a:r>
              <a:rPr lang="en-US" sz="2000" b="1">
                <a:solidFill>
                  <a:srgbClr val="0070C0"/>
                </a:solidFill>
              </a:rPr>
              <a:t>Wave Effects – Beam Seas</a:t>
            </a:r>
          </a:p>
        </p:txBody>
      </p:sp>
      <p:sp>
        <p:nvSpPr>
          <p:cNvPr id="47109"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F61F0D9C-2A99-4595-B9FD-8D5E1569CE0F}" type="slidenum">
              <a:rPr lang="en-US" sz="1200" smtClean="0">
                <a:solidFill>
                  <a:schemeClr val="bg1"/>
                </a:solidFill>
              </a:rPr>
              <a:pPr algn="r"/>
              <a:t>31</a:t>
            </a:fld>
            <a:endParaRPr lang="en-US" sz="1200" smtClean="0">
              <a:solidFill>
                <a:schemeClr val="bg1"/>
              </a:solidFill>
            </a:endParaRPr>
          </a:p>
        </p:txBody>
      </p:sp>
      <p:pic>
        <p:nvPicPr>
          <p:cNvPr id="47110" name="Picture 2"/>
          <p:cNvPicPr>
            <a:picLocks noChangeAspect="1" noChangeArrowheads="1"/>
          </p:cNvPicPr>
          <p:nvPr/>
        </p:nvPicPr>
        <p:blipFill>
          <a:blip r:embed="rId2" cstate="print"/>
          <a:srcRect/>
          <a:stretch>
            <a:fillRect/>
          </a:stretch>
        </p:blipFill>
        <p:spPr bwMode="auto">
          <a:xfrm>
            <a:off x="852488" y="2152650"/>
            <a:ext cx="7439025" cy="409575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Dynamic Stability</a:t>
            </a:r>
          </a:p>
        </p:txBody>
      </p:sp>
      <p:sp>
        <p:nvSpPr>
          <p:cNvPr id="48131" name="Rectangle 2"/>
          <p:cNvSpPr>
            <a:spLocks noChangeArrowheads="1"/>
          </p:cNvSpPr>
          <p:nvPr/>
        </p:nvSpPr>
        <p:spPr bwMode="auto">
          <a:xfrm>
            <a:off x="381000" y="1747838"/>
            <a:ext cx="8382000" cy="4081462"/>
          </a:xfrm>
          <a:prstGeom prst="rect">
            <a:avLst/>
          </a:prstGeom>
          <a:noFill/>
          <a:ln w="9525">
            <a:noFill/>
            <a:miter lim="800000"/>
            <a:headEnd/>
            <a:tailEnd/>
          </a:ln>
        </p:spPr>
        <p:txBody>
          <a:bodyPr>
            <a:spAutoFit/>
          </a:bodyPr>
          <a:lstStyle/>
          <a:p>
            <a:pPr marL="184150" lvl="1" indent="-184150">
              <a:spcBef>
                <a:spcPct val="40000"/>
              </a:spcBef>
              <a:buFont typeface="Wingdings" pitchFamily="2" charset="2"/>
              <a:buChar char="§"/>
            </a:pPr>
            <a:r>
              <a:rPr lang="en-US" sz="1200"/>
              <a:t>Undoubtedly hydrostatically stable with vertical line attached, with trim near zero pitch</a:t>
            </a:r>
          </a:p>
          <a:p>
            <a:pPr marL="184150" lvl="1" indent="-184150">
              <a:spcBef>
                <a:spcPct val="40000"/>
              </a:spcBef>
              <a:buFont typeface="Wingdings" pitchFamily="2" charset="2"/>
              <a:buChar char="§"/>
            </a:pPr>
            <a:r>
              <a:rPr lang="en-US" sz="1200"/>
              <a:t>Undoubtedly will dive to evade higher currents in most if not all conditions</a:t>
            </a:r>
          </a:p>
          <a:p>
            <a:pPr marL="641350" lvl="2" indent="-184150">
              <a:spcBef>
                <a:spcPct val="40000"/>
              </a:spcBef>
              <a:buFont typeface="Wingdings" pitchFamily="2" charset="2"/>
              <a:buChar char="§"/>
            </a:pPr>
            <a:r>
              <a:rPr lang="en-US" sz="1200"/>
              <a:t>Outlier conditions, of high currents and reverse shear requre further study and is a risk area</a:t>
            </a:r>
          </a:p>
          <a:p>
            <a:pPr marL="184150" lvl="1" indent="-184150">
              <a:spcBef>
                <a:spcPct val="40000"/>
              </a:spcBef>
              <a:buFont typeface="Wingdings" pitchFamily="2" charset="2"/>
              <a:buChar char="§"/>
            </a:pPr>
            <a:r>
              <a:rPr lang="en-US" sz="1200"/>
              <a:t>Changing flow directions, at this point, is a risk in stability area</a:t>
            </a:r>
          </a:p>
          <a:p>
            <a:pPr marL="641350" lvl="2" indent="-184150">
              <a:spcBef>
                <a:spcPct val="40000"/>
              </a:spcBef>
              <a:buFont typeface="Wingdings" pitchFamily="2" charset="2"/>
              <a:buChar char="§"/>
            </a:pPr>
            <a:r>
              <a:rPr lang="en-US" sz="1200"/>
              <a:t>Four (4) rotor model of platform can handle this effect for most conditions</a:t>
            </a:r>
          </a:p>
          <a:p>
            <a:pPr marL="641350" lvl="2" indent="-184150">
              <a:spcBef>
                <a:spcPct val="40000"/>
              </a:spcBef>
              <a:buFont typeface="Wingdings" pitchFamily="2" charset="2"/>
              <a:buChar char="§"/>
            </a:pPr>
            <a:r>
              <a:rPr lang="en-US" sz="1200"/>
              <a:t>Examination of potential outlier conditions needs to be done</a:t>
            </a:r>
          </a:p>
          <a:p>
            <a:pPr marL="641350" lvl="2" indent="-184150">
              <a:spcBef>
                <a:spcPct val="40000"/>
              </a:spcBef>
              <a:buFont typeface="Wingdings" pitchFamily="2" charset="2"/>
              <a:buChar char="§"/>
            </a:pPr>
            <a:r>
              <a:rPr lang="en-US" sz="1200"/>
              <a:t>Fallback is to install tails or other devices to increase stability</a:t>
            </a:r>
          </a:p>
          <a:p>
            <a:pPr marL="641350" lvl="2" indent="-184150">
              <a:spcBef>
                <a:spcPct val="40000"/>
              </a:spcBef>
              <a:buFont typeface="Wingdings" pitchFamily="2" charset="2"/>
              <a:buChar char="§"/>
            </a:pPr>
            <a:r>
              <a:rPr lang="en-US" sz="1200"/>
              <a:t>Changing flow directions should be considered for basin test</a:t>
            </a:r>
          </a:p>
          <a:p>
            <a:pPr marL="184150" lvl="1" indent="-184150">
              <a:spcBef>
                <a:spcPct val="40000"/>
              </a:spcBef>
              <a:buFont typeface="Wingdings" pitchFamily="2" charset="2"/>
              <a:buChar char="§"/>
            </a:pPr>
            <a:r>
              <a:rPr lang="en-US" sz="1200"/>
              <a:t>Simulations in waves show the following</a:t>
            </a:r>
          </a:p>
          <a:p>
            <a:pPr marL="641350" lvl="2" indent="-184150">
              <a:spcBef>
                <a:spcPct val="40000"/>
              </a:spcBef>
              <a:buFont typeface="Wingdings" pitchFamily="2" charset="2"/>
              <a:buChar char="§"/>
            </a:pPr>
            <a:r>
              <a:rPr lang="en-US" sz="1200"/>
              <a:t>Storm waves in head (and following) seas can cause high pitch values and requires further study</a:t>
            </a:r>
          </a:p>
          <a:p>
            <a:pPr marL="641350" lvl="2" indent="-184150">
              <a:spcBef>
                <a:spcPct val="40000"/>
              </a:spcBef>
              <a:buFont typeface="Wingdings" pitchFamily="2" charset="2"/>
              <a:buChar char="§"/>
            </a:pPr>
            <a:r>
              <a:rPr lang="en-US" sz="1200"/>
              <a:t>7 m SWH head seas waves appears to result in acceptable forward mooring line tensions</a:t>
            </a:r>
          </a:p>
          <a:p>
            <a:pPr marL="641350" lvl="2" indent="-184150">
              <a:spcBef>
                <a:spcPct val="40000"/>
              </a:spcBef>
              <a:buFont typeface="Wingdings" pitchFamily="2" charset="2"/>
              <a:buChar char="§"/>
            </a:pPr>
            <a:r>
              <a:rPr lang="en-US" sz="1200"/>
              <a:t>7 m SWH beam seas results in much less motion in this model (which has no truss)</a:t>
            </a:r>
          </a:p>
          <a:p>
            <a:pPr marL="184150" lvl="1" indent="-184150">
              <a:spcBef>
                <a:spcPct val="40000"/>
              </a:spcBef>
              <a:buFont typeface="Wingdings" pitchFamily="2" charset="2"/>
              <a:buChar char="§"/>
            </a:pPr>
            <a:r>
              <a:rPr lang="en-US" sz="1200"/>
              <a:t>Complete hydrodynamic stability for all flows measured to date appears, achievable, but has not been demonstrated in numerical simulations to date</a:t>
            </a:r>
          </a:p>
          <a:p>
            <a:pPr marL="184150" lvl="1" indent="-184150">
              <a:spcBef>
                <a:spcPct val="40000"/>
              </a:spcBef>
              <a:buFont typeface="Wingdings" pitchFamily="2" charset="2"/>
              <a:buChar char="§"/>
            </a:pPr>
            <a:r>
              <a:rPr lang="en-US" sz="1200"/>
              <a:t>Stability without rotors turning, and lateral plane motions in general, are risks</a:t>
            </a:r>
          </a:p>
          <a:p>
            <a:pPr marL="184150" lvl="1" indent="-184150">
              <a:spcBef>
                <a:spcPct val="40000"/>
              </a:spcBef>
              <a:buFont typeface="Wingdings" pitchFamily="2" charset="2"/>
              <a:buChar char="§"/>
            </a:pPr>
            <a:r>
              <a:rPr lang="en-US" sz="1200"/>
              <a:t>Motion based loads require further study</a:t>
            </a:r>
          </a:p>
        </p:txBody>
      </p:sp>
      <p:sp>
        <p:nvSpPr>
          <p:cNvPr id="48132" name="TextBox 3"/>
          <p:cNvSpPr txBox="1">
            <a:spLocks noChangeArrowheads="1"/>
          </p:cNvSpPr>
          <p:nvPr/>
        </p:nvSpPr>
        <p:spPr bwMode="auto">
          <a:xfrm>
            <a:off x="1371600" y="1066800"/>
            <a:ext cx="6553200" cy="708025"/>
          </a:xfrm>
          <a:prstGeom prst="rect">
            <a:avLst/>
          </a:prstGeom>
          <a:noFill/>
          <a:ln w="9525">
            <a:noFill/>
            <a:miter lim="800000"/>
            <a:headEnd/>
            <a:tailEnd/>
          </a:ln>
        </p:spPr>
        <p:txBody>
          <a:bodyPr>
            <a:spAutoFit/>
          </a:bodyPr>
          <a:lstStyle/>
          <a:p>
            <a:pPr algn="ctr"/>
            <a:r>
              <a:rPr lang="en-US" sz="2000" b="1">
                <a:solidFill>
                  <a:srgbClr val="0070C0"/>
                </a:solidFill>
              </a:rPr>
              <a:t>Dynamic Stability – 2DW2UW Rotor Platform</a:t>
            </a:r>
          </a:p>
          <a:p>
            <a:pPr algn="ctr"/>
            <a:r>
              <a:rPr lang="en-US" sz="2000" b="1">
                <a:solidFill>
                  <a:srgbClr val="0070C0"/>
                </a:solidFill>
              </a:rPr>
              <a:t>Conclusions</a:t>
            </a:r>
          </a:p>
        </p:txBody>
      </p:sp>
      <p:sp>
        <p:nvSpPr>
          <p:cNvPr id="48133"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E5C24E40-4E03-4C8C-AF67-85A705C47017}" type="slidenum">
              <a:rPr lang="en-US" sz="1200" smtClean="0">
                <a:solidFill>
                  <a:schemeClr val="bg1"/>
                </a:solidFill>
              </a:rPr>
              <a:pPr algn="r"/>
              <a:t>32</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Platform Weights &amp; Centers</a:t>
            </a:r>
          </a:p>
        </p:txBody>
      </p:sp>
      <p:sp>
        <p:nvSpPr>
          <p:cNvPr id="49155"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2-UW / 2_DW Rotor Configuration</a:t>
            </a:r>
          </a:p>
        </p:txBody>
      </p:sp>
      <p:pic>
        <p:nvPicPr>
          <p:cNvPr id="49156" name="Picture 3"/>
          <p:cNvPicPr>
            <a:picLocks noChangeAspect="1" noChangeArrowheads="1"/>
          </p:cNvPicPr>
          <p:nvPr/>
        </p:nvPicPr>
        <p:blipFill>
          <a:blip r:embed="rId2" cstate="print"/>
          <a:srcRect/>
          <a:stretch>
            <a:fillRect/>
          </a:stretch>
        </p:blipFill>
        <p:spPr bwMode="auto">
          <a:xfrm>
            <a:off x="1003300" y="1609725"/>
            <a:ext cx="7226300" cy="4219575"/>
          </a:xfrm>
          <a:prstGeom prst="rect">
            <a:avLst/>
          </a:prstGeom>
          <a:noFill/>
          <a:ln w="9525">
            <a:noFill/>
            <a:miter lim="800000"/>
            <a:headEnd/>
            <a:tailEnd/>
          </a:ln>
        </p:spPr>
      </p:pic>
      <p:sp>
        <p:nvSpPr>
          <p:cNvPr id="49157" name="TextBox 6"/>
          <p:cNvSpPr txBox="1">
            <a:spLocks noChangeArrowheads="1"/>
          </p:cNvSpPr>
          <p:nvPr/>
        </p:nvSpPr>
        <p:spPr bwMode="auto">
          <a:xfrm>
            <a:off x="838200" y="6096000"/>
            <a:ext cx="7620000" cy="338138"/>
          </a:xfrm>
          <a:prstGeom prst="rect">
            <a:avLst/>
          </a:prstGeom>
          <a:noFill/>
          <a:ln w="9525">
            <a:noFill/>
            <a:miter lim="800000"/>
            <a:headEnd/>
            <a:tailEnd/>
          </a:ln>
        </p:spPr>
        <p:txBody>
          <a:bodyPr>
            <a:spAutoFit/>
          </a:bodyPr>
          <a:lstStyle/>
          <a:p>
            <a:pPr algn="ctr"/>
            <a:r>
              <a:rPr lang="en-US" sz="1600" b="1"/>
              <a:t>Weight (dry): 19,056kN (1,945mt)     Net Buoyancy:  -1,750kN (178mt)</a:t>
            </a:r>
          </a:p>
        </p:txBody>
      </p:sp>
      <p:sp>
        <p:nvSpPr>
          <p:cNvPr id="49158"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9A833CC4-9936-439B-B846-AE626B781054}" type="slidenum">
              <a:rPr lang="en-US" sz="1200" smtClean="0">
                <a:solidFill>
                  <a:schemeClr val="bg1"/>
                </a:solidFill>
              </a:rPr>
              <a:pPr algn="r"/>
              <a:t>33</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smtClean="0"/>
              <a:t>Configurations Considered</a:t>
            </a:r>
          </a:p>
        </p:txBody>
      </p:sp>
      <p:sp>
        <p:nvSpPr>
          <p:cNvPr id="50179" name="Content Placeholder 4"/>
          <p:cNvSpPr>
            <a:spLocks noGrp="1"/>
          </p:cNvSpPr>
          <p:nvPr>
            <p:ph sz="half" idx="2"/>
          </p:nvPr>
        </p:nvSpPr>
        <p:spPr>
          <a:xfrm>
            <a:off x="1524000" y="3352800"/>
            <a:ext cx="6172200" cy="2743200"/>
          </a:xfrm>
          <a:solidFill>
            <a:schemeClr val="bg1"/>
          </a:solidFill>
        </p:spPr>
        <p:txBody>
          <a:bodyPr/>
          <a:lstStyle/>
          <a:p>
            <a:pPr eaLnBrk="1" hangingPunct="1"/>
            <a:r>
              <a:rPr lang="en-US" sz="1800" smtClean="0">
                <a:solidFill>
                  <a:schemeClr val="tx1"/>
                </a:solidFill>
              </a:rPr>
              <a:t>Pros</a:t>
            </a:r>
          </a:p>
          <a:p>
            <a:pPr lvl="1" eaLnBrk="1" hangingPunct="1"/>
            <a:r>
              <a:rPr lang="en-US" sz="1600" smtClean="0">
                <a:solidFill>
                  <a:schemeClr val="tx1"/>
                </a:solidFill>
              </a:rPr>
              <a:t>Less vertical reach to towpoint</a:t>
            </a:r>
          </a:p>
          <a:p>
            <a:pPr eaLnBrk="1" hangingPunct="1"/>
            <a:r>
              <a:rPr lang="en-US" sz="1800" smtClean="0">
                <a:solidFill>
                  <a:schemeClr val="tx1"/>
                </a:solidFill>
              </a:rPr>
              <a:t>Cons</a:t>
            </a:r>
          </a:p>
          <a:p>
            <a:pPr lvl="1" eaLnBrk="1" hangingPunct="1"/>
            <a:r>
              <a:rPr lang="en-US" sz="1600" smtClean="0">
                <a:solidFill>
                  <a:schemeClr val="tx1"/>
                </a:solidFill>
              </a:rPr>
              <a:t>Complex bending load transfer through nacelles</a:t>
            </a:r>
          </a:p>
          <a:p>
            <a:pPr lvl="1" eaLnBrk="1" hangingPunct="1"/>
            <a:r>
              <a:rPr lang="en-US" sz="1600" smtClean="0">
                <a:solidFill>
                  <a:schemeClr val="tx1"/>
                </a:solidFill>
              </a:rPr>
              <a:t>Provides low CG/CB separation</a:t>
            </a:r>
          </a:p>
          <a:p>
            <a:pPr lvl="1" eaLnBrk="1" hangingPunct="1"/>
            <a:endParaRPr lang="en-US" smtClean="0"/>
          </a:p>
        </p:txBody>
      </p:sp>
      <p:pic>
        <p:nvPicPr>
          <p:cNvPr id="50180" name="Content Placeholder 11" descr="monowing10-11-11.JPG"/>
          <p:cNvPicPr>
            <a:picLocks noGrp="1" noChangeAspect="1"/>
          </p:cNvPicPr>
          <p:nvPr>
            <p:ph sz="half" idx="1"/>
          </p:nvPr>
        </p:nvPicPr>
        <p:blipFill>
          <a:blip r:embed="rId2" cstate="print"/>
          <a:srcRect t="4053" b="66460"/>
          <a:stretch>
            <a:fillRect/>
          </a:stretch>
        </p:blipFill>
        <p:spPr>
          <a:xfrm>
            <a:off x="381000" y="1143000"/>
            <a:ext cx="8229600" cy="1863725"/>
          </a:xfrm>
        </p:spPr>
      </p:pic>
      <p:sp>
        <p:nvSpPr>
          <p:cNvPr id="50181"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E5B3D351-5851-48C2-987F-4A5B0B3A1AE2}" type="slidenum">
              <a:rPr lang="en-US" sz="1200" smtClean="0">
                <a:solidFill>
                  <a:schemeClr val="bg1"/>
                </a:solidFill>
              </a:rPr>
              <a:pPr algn="r"/>
              <a:t>34</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mtClean="0"/>
              <a:t>Configurations Considered</a:t>
            </a:r>
          </a:p>
        </p:txBody>
      </p:sp>
      <p:sp>
        <p:nvSpPr>
          <p:cNvPr id="51203" name="Content Placeholder 3"/>
          <p:cNvSpPr>
            <a:spLocks noGrp="1"/>
          </p:cNvSpPr>
          <p:nvPr>
            <p:ph sz="half" idx="2"/>
          </p:nvPr>
        </p:nvSpPr>
        <p:spPr>
          <a:xfrm>
            <a:off x="838200" y="3505200"/>
            <a:ext cx="7467600" cy="2590800"/>
          </a:xfrm>
        </p:spPr>
        <p:txBody>
          <a:bodyPr/>
          <a:lstStyle/>
          <a:p>
            <a:pPr eaLnBrk="1" hangingPunct="1"/>
            <a:r>
              <a:rPr lang="en-US" sz="1800" smtClean="0">
                <a:solidFill>
                  <a:schemeClr val="tx1"/>
                </a:solidFill>
              </a:rPr>
              <a:t>Pros</a:t>
            </a:r>
          </a:p>
          <a:p>
            <a:pPr lvl="1" eaLnBrk="1" hangingPunct="1"/>
            <a:r>
              <a:rPr lang="en-US" sz="1600" smtClean="0">
                <a:solidFill>
                  <a:schemeClr val="tx1"/>
                </a:solidFill>
              </a:rPr>
              <a:t>Buoyancy above nacelles increasing CG/CB separation</a:t>
            </a:r>
          </a:p>
          <a:p>
            <a:pPr lvl="1" eaLnBrk="1" hangingPunct="1"/>
            <a:r>
              <a:rPr lang="en-US" sz="1600" smtClean="0">
                <a:solidFill>
                  <a:schemeClr val="tx1"/>
                </a:solidFill>
              </a:rPr>
              <a:t>Rotor blades pass through the wing wake sequentially along the span</a:t>
            </a:r>
          </a:p>
          <a:p>
            <a:pPr eaLnBrk="1" hangingPunct="1"/>
            <a:r>
              <a:rPr lang="en-US" sz="1800" smtClean="0">
                <a:solidFill>
                  <a:schemeClr val="tx1"/>
                </a:solidFill>
              </a:rPr>
              <a:t>Cons</a:t>
            </a:r>
          </a:p>
          <a:p>
            <a:pPr lvl="1" eaLnBrk="1" hangingPunct="1"/>
            <a:r>
              <a:rPr lang="en-US" sz="1600" smtClean="0">
                <a:solidFill>
                  <a:schemeClr val="tx1"/>
                </a:solidFill>
              </a:rPr>
              <a:t>High torsional deflections</a:t>
            </a:r>
          </a:p>
          <a:p>
            <a:pPr lvl="1" eaLnBrk="1" hangingPunct="1"/>
            <a:r>
              <a:rPr lang="en-US" sz="1600" smtClean="0">
                <a:solidFill>
                  <a:schemeClr val="tx1"/>
                </a:solidFill>
              </a:rPr>
              <a:t>Large vertical reach to towpoint</a:t>
            </a:r>
          </a:p>
          <a:p>
            <a:pPr lvl="1" eaLnBrk="1" hangingPunct="1"/>
            <a:r>
              <a:rPr lang="en-US" sz="1600" smtClean="0">
                <a:solidFill>
                  <a:schemeClr val="tx1"/>
                </a:solidFill>
              </a:rPr>
              <a:t>Rotor drag produces high torsional moments</a:t>
            </a:r>
          </a:p>
        </p:txBody>
      </p:sp>
      <p:pic>
        <p:nvPicPr>
          <p:cNvPr id="51204" name="Content Placeholder 8" descr="4DWTOPWING10-11-11.JPG"/>
          <p:cNvPicPr>
            <a:picLocks noGrp="1" noChangeAspect="1"/>
          </p:cNvPicPr>
          <p:nvPr>
            <p:ph sz="half" idx="1"/>
          </p:nvPr>
        </p:nvPicPr>
        <p:blipFill>
          <a:blip r:embed="rId2" cstate="print"/>
          <a:srcRect l="3773" t="12759" r="1888" b="59171"/>
          <a:stretch>
            <a:fillRect/>
          </a:stretch>
        </p:blipFill>
        <p:spPr>
          <a:xfrm>
            <a:off x="242888" y="1143000"/>
            <a:ext cx="8672512" cy="1987550"/>
          </a:xfrm>
        </p:spPr>
      </p:pic>
      <p:sp>
        <p:nvSpPr>
          <p:cNvPr id="51205"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F2D472E5-8010-4545-9A11-4471B5F2B46F}" type="slidenum">
              <a:rPr lang="en-US" sz="1200" smtClean="0">
                <a:solidFill>
                  <a:schemeClr val="bg1"/>
                </a:solidFill>
              </a:rPr>
              <a:pPr algn="r"/>
              <a:t>35</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smtClean="0"/>
              <a:t>Configurations Considered</a:t>
            </a:r>
          </a:p>
        </p:txBody>
      </p:sp>
      <p:sp>
        <p:nvSpPr>
          <p:cNvPr id="52227" name="Content Placeholder 2"/>
          <p:cNvSpPr>
            <a:spLocks noGrp="1"/>
          </p:cNvSpPr>
          <p:nvPr>
            <p:ph sz="half" idx="1"/>
          </p:nvPr>
        </p:nvSpPr>
        <p:spPr>
          <a:xfrm>
            <a:off x="457200" y="3276600"/>
            <a:ext cx="7924800" cy="3200400"/>
          </a:xfrm>
        </p:spPr>
        <p:txBody>
          <a:bodyPr/>
          <a:lstStyle/>
          <a:p>
            <a:pPr eaLnBrk="1" hangingPunct="1"/>
            <a:r>
              <a:rPr lang="en-US" sz="1800" smtClean="0">
                <a:solidFill>
                  <a:schemeClr val="tx1"/>
                </a:solidFill>
              </a:rPr>
              <a:t>Pros</a:t>
            </a:r>
          </a:p>
          <a:p>
            <a:pPr lvl="1" eaLnBrk="1" hangingPunct="1"/>
            <a:r>
              <a:rPr lang="en-US" sz="1600" smtClean="0">
                <a:solidFill>
                  <a:schemeClr val="tx1"/>
                </a:solidFill>
              </a:rPr>
              <a:t>Vertical and forward mooring lines are at same location</a:t>
            </a:r>
          </a:p>
          <a:p>
            <a:pPr lvl="1" eaLnBrk="1" hangingPunct="1"/>
            <a:r>
              <a:rPr lang="en-US" sz="1600" smtClean="0">
                <a:solidFill>
                  <a:schemeClr val="tx1"/>
                </a:solidFill>
              </a:rPr>
              <a:t>Towpoint ahead of rotor drag providing high hydrodynamic stability</a:t>
            </a:r>
          </a:p>
          <a:p>
            <a:pPr eaLnBrk="1" hangingPunct="1"/>
            <a:r>
              <a:rPr lang="en-US" sz="1800" smtClean="0">
                <a:solidFill>
                  <a:schemeClr val="tx1"/>
                </a:solidFill>
              </a:rPr>
              <a:t>Cons</a:t>
            </a:r>
          </a:p>
          <a:p>
            <a:pPr lvl="1" eaLnBrk="1" hangingPunct="1"/>
            <a:r>
              <a:rPr lang="en-US" sz="1600" smtClean="0">
                <a:solidFill>
                  <a:schemeClr val="tx1"/>
                </a:solidFill>
              </a:rPr>
              <a:t>In-water hang angle 90</a:t>
            </a:r>
            <a:r>
              <a:rPr lang="en-US" sz="1600" baseline="30000" smtClean="0">
                <a:solidFill>
                  <a:schemeClr val="tx1"/>
                </a:solidFill>
              </a:rPr>
              <a:t>o</a:t>
            </a:r>
            <a:r>
              <a:rPr lang="en-US" sz="1600" smtClean="0">
                <a:solidFill>
                  <a:schemeClr val="tx1"/>
                </a:solidFill>
              </a:rPr>
              <a:t> nose up</a:t>
            </a:r>
          </a:p>
          <a:p>
            <a:pPr lvl="2" eaLnBrk="1" hangingPunct="1">
              <a:buFont typeface="Arial" charset="0"/>
              <a:buNone/>
            </a:pPr>
            <a:r>
              <a:rPr lang="en-US" sz="1600" smtClean="0">
                <a:solidFill>
                  <a:schemeClr val="tx1"/>
                </a:solidFill>
              </a:rPr>
              <a:t>Requires large fwd mounted weights to achieve 0° static pitch trim</a:t>
            </a:r>
          </a:p>
          <a:p>
            <a:pPr lvl="1" eaLnBrk="1" hangingPunct="1"/>
            <a:r>
              <a:rPr lang="en-US" sz="1600" smtClean="0">
                <a:solidFill>
                  <a:schemeClr val="tx1"/>
                </a:solidFill>
              </a:rPr>
              <a:t>All blades are influenced by wake deficit</a:t>
            </a:r>
          </a:p>
          <a:p>
            <a:pPr lvl="1" eaLnBrk="1" hangingPunct="1"/>
            <a:endParaRPr lang="en-US" sz="1400" smtClean="0"/>
          </a:p>
          <a:p>
            <a:pPr lvl="1" eaLnBrk="1" hangingPunct="1"/>
            <a:endParaRPr lang="en-US" sz="1800" smtClean="0"/>
          </a:p>
          <a:p>
            <a:pPr lvl="1" eaLnBrk="1" hangingPunct="1"/>
            <a:endParaRPr lang="en-US" smtClean="0"/>
          </a:p>
        </p:txBody>
      </p:sp>
      <p:pic>
        <p:nvPicPr>
          <p:cNvPr id="52228" name="Picture 4"/>
          <p:cNvPicPr>
            <a:picLocks noChangeAspect="1" noChangeArrowheads="1"/>
          </p:cNvPicPr>
          <p:nvPr/>
        </p:nvPicPr>
        <p:blipFill>
          <a:blip r:embed="rId2" cstate="print"/>
          <a:srcRect l="24510" t="41830" r="10783" b="37254"/>
          <a:stretch>
            <a:fillRect/>
          </a:stretch>
        </p:blipFill>
        <p:spPr bwMode="auto">
          <a:xfrm>
            <a:off x="228600" y="1066800"/>
            <a:ext cx="8686800" cy="2106613"/>
          </a:xfrm>
          <a:prstGeom prst="rect">
            <a:avLst/>
          </a:prstGeom>
          <a:noFill/>
          <a:ln w="9525">
            <a:noFill/>
            <a:miter lim="800000"/>
            <a:headEnd/>
            <a:tailEnd/>
          </a:ln>
        </p:spPr>
      </p:pic>
      <p:sp>
        <p:nvSpPr>
          <p:cNvPr id="52229"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9C7BE64A-DDCD-415E-B03B-4352E7B510F9}" type="slidenum">
              <a:rPr lang="en-US" sz="1200" smtClean="0">
                <a:solidFill>
                  <a:schemeClr val="bg1"/>
                </a:solidFill>
              </a:rPr>
              <a:pPr algn="r"/>
              <a:t>36</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smtClean="0"/>
              <a:t>Configurations Considered</a:t>
            </a:r>
          </a:p>
        </p:txBody>
      </p:sp>
      <p:sp>
        <p:nvSpPr>
          <p:cNvPr id="53251" name="Content Placeholder 3"/>
          <p:cNvSpPr>
            <a:spLocks noGrp="1"/>
          </p:cNvSpPr>
          <p:nvPr>
            <p:ph sz="half" idx="2"/>
          </p:nvPr>
        </p:nvSpPr>
        <p:spPr>
          <a:xfrm>
            <a:off x="609600" y="3581400"/>
            <a:ext cx="7924800" cy="2895600"/>
          </a:xfrm>
        </p:spPr>
        <p:txBody>
          <a:bodyPr/>
          <a:lstStyle/>
          <a:p>
            <a:pPr eaLnBrk="1" hangingPunct="1"/>
            <a:r>
              <a:rPr lang="en-US" sz="1800" smtClean="0">
                <a:solidFill>
                  <a:schemeClr val="tx1"/>
                </a:solidFill>
              </a:rPr>
              <a:t>Pros</a:t>
            </a:r>
          </a:p>
          <a:p>
            <a:pPr lvl="1" eaLnBrk="1" hangingPunct="1"/>
            <a:r>
              <a:rPr lang="en-US" sz="1600" smtClean="0">
                <a:solidFill>
                  <a:schemeClr val="tx1"/>
                </a:solidFill>
              </a:rPr>
              <a:t>All rotors are up-wind of truss</a:t>
            </a:r>
          </a:p>
          <a:p>
            <a:pPr eaLnBrk="1" hangingPunct="1"/>
            <a:r>
              <a:rPr lang="en-US" sz="1800" smtClean="0">
                <a:solidFill>
                  <a:schemeClr val="tx1"/>
                </a:solidFill>
              </a:rPr>
              <a:t>Cons</a:t>
            </a:r>
          </a:p>
          <a:p>
            <a:pPr lvl="1" eaLnBrk="1" hangingPunct="1"/>
            <a:r>
              <a:rPr lang="en-US" sz="1600" smtClean="0">
                <a:solidFill>
                  <a:schemeClr val="tx1"/>
                </a:solidFill>
              </a:rPr>
              <a:t>In-water hang angle is 90</a:t>
            </a:r>
            <a:r>
              <a:rPr lang="en-US" sz="1600" baseline="30000" smtClean="0">
                <a:solidFill>
                  <a:schemeClr val="tx1"/>
                </a:solidFill>
              </a:rPr>
              <a:t>o </a:t>
            </a:r>
            <a:r>
              <a:rPr lang="en-US" sz="1600" smtClean="0">
                <a:solidFill>
                  <a:schemeClr val="tx1"/>
                </a:solidFill>
              </a:rPr>
              <a:t> nose down</a:t>
            </a:r>
          </a:p>
          <a:p>
            <a:pPr lvl="2" eaLnBrk="1" hangingPunct="1">
              <a:buFont typeface="Arial" charset="0"/>
              <a:buNone/>
            </a:pPr>
            <a:r>
              <a:rPr lang="en-US" sz="1600" smtClean="0">
                <a:solidFill>
                  <a:schemeClr val="tx1"/>
                </a:solidFill>
              </a:rPr>
              <a:t>Requires large fwd mounted weights to achieve 0° static pitch trim</a:t>
            </a:r>
          </a:p>
          <a:p>
            <a:pPr lvl="1" eaLnBrk="1" hangingPunct="1"/>
            <a:r>
              <a:rPr lang="en-US" sz="1600" smtClean="0">
                <a:solidFill>
                  <a:schemeClr val="tx1"/>
                </a:solidFill>
              </a:rPr>
              <a:t>Vertical and forward mooring lines have large separation distance</a:t>
            </a:r>
          </a:p>
          <a:p>
            <a:pPr lvl="1" eaLnBrk="1" hangingPunct="1"/>
            <a:r>
              <a:rPr lang="en-US" sz="1600" smtClean="0">
                <a:solidFill>
                  <a:schemeClr val="tx1"/>
                </a:solidFill>
              </a:rPr>
              <a:t>Towpoint and center of drag are close resulting in lower hydrodynamic stability</a:t>
            </a:r>
          </a:p>
        </p:txBody>
      </p:sp>
      <p:pic>
        <p:nvPicPr>
          <p:cNvPr id="53252" name="Picture 3"/>
          <p:cNvPicPr>
            <a:picLocks noChangeAspect="1" noChangeArrowheads="1"/>
          </p:cNvPicPr>
          <p:nvPr/>
        </p:nvPicPr>
        <p:blipFill>
          <a:blip r:embed="rId2" cstate="print"/>
          <a:srcRect l="20370" t="40329" r="13580" b="40741"/>
          <a:stretch>
            <a:fillRect/>
          </a:stretch>
        </p:blipFill>
        <p:spPr bwMode="auto">
          <a:xfrm>
            <a:off x="228600" y="1295400"/>
            <a:ext cx="8783638" cy="1887538"/>
          </a:xfrm>
          <a:prstGeom prst="rect">
            <a:avLst/>
          </a:prstGeom>
          <a:noFill/>
          <a:ln w="9525">
            <a:noFill/>
            <a:miter lim="800000"/>
            <a:headEnd/>
            <a:tailEnd/>
          </a:ln>
        </p:spPr>
      </p:pic>
      <p:sp>
        <p:nvSpPr>
          <p:cNvPr id="53253"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5627D354-FE8F-4481-8E53-52EA48FD5C69}" type="slidenum">
              <a:rPr lang="en-US" sz="1200" smtClean="0">
                <a:solidFill>
                  <a:schemeClr val="bg1"/>
                </a:solidFill>
              </a:rPr>
              <a:pPr algn="r"/>
              <a:t>37</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smtClean="0"/>
              <a:t>Configurations Considered</a:t>
            </a:r>
          </a:p>
        </p:txBody>
      </p:sp>
      <p:sp>
        <p:nvSpPr>
          <p:cNvPr id="54275" name="Content Placeholder 3"/>
          <p:cNvSpPr>
            <a:spLocks noGrp="1"/>
          </p:cNvSpPr>
          <p:nvPr>
            <p:ph sz="half" idx="2"/>
          </p:nvPr>
        </p:nvSpPr>
        <p:spPr>
          <a:xfrm>
            <a:off x="685800" y="3048000"/>
            <a:ext cx="7772400" cy="3429000"/>
          </a:xfrm>
        </p:spPr>
        <p:txBody>
          <a:bodyPr/>
          <a:lstStyle/>
          <a:p>
            <a:pPr eaLnBrk="1" hangingPunct="1"/>
            <a:endParaRPr lang="en-US" sz="1800" smtClean="0">
              <a:solidFill>
                <a:schemeClr val="tx1"/>
              </a:solidFill>
            </a:endParaRPr>
          </a:p>
          <a:p>
            <a:pPr eaLnBrk="1" hangingPunct="1"/>
            <a:r>
              <a:rPr lang="en-US" sz="1800" smtClean="0">
                <a:solidFill>
                  <a:schemeClr val="tx1"/>
                </a:solidFill>
              </a:rPr>
              <a:t>Pros</a:t>
            </a:r>
          </a:p>
          <a:p>
            <a:pPr lvl="1" eaLnBrk="1" hangingPunct="1"/>
            <a:r>
              <a:rPr lang="en-US" sz="1600" smtClean="0">
                <a:solidFill>
                  <a:schemeClr val="tx1"/>
                </a:solidFill>
              </a:rPr>
              <a:t>In-water hang angle is near 0</a:t>
            </a:r>
            <a:r>
              <a:rPr lang="en-US" sz="1600" baseline="30000" smtClean="0">
                <a:solidFill>
                  <a:schemeClr val="tx1"/>
                </a:solidFill>
              </a:rPr>
              <a:t>o</a:t>
            </a:r>
          </a:p>
          <a:p>
            <a:pPr lvl="2" eaLnBrk="1" hangingPunct="1">
              <a:buFont typeface="Arial" charset="0"/>
              <a:buNone/>
            </a:pPr>
            <a:r>
              <a:rPr lang="en-US" sz="1600" smtClean="0">
                <a:solidFill>
                  <a:schemeClr val="tx1"/>
                </a:solidFill>
              </a:rPr>
              <a:t>No additional weights required for 0° static pitch trim</a:t>
            </a:r>
          </a:p>
          <a:p>
            <a:pPr lvl="1" eaLnBrk="1" hangingPunct="1"/>
            <a:r>
              <a:rPr lang="en-US" sz="1600" smtClean="0">
                <a:solidFill>
                  <a:schemeClr val="tx1"/>
                </a:solidFill>
              </a:rPr>
              <a:t>2 rotors are upwind</a:t>
            </a:r>
          </a:p>
          <a:p>
            <a:pPr lvl="1" eaLnBrk="1" hangingPunct="1"/>
            <a:r>
              <a:rPr lang="en-US" sz="1600" smtClean="0">
                <a:solidFill>
                  <a:schemeClr val="tx1"/>
                </a:solidFill>
              </a:rPr>
              <a:t>Static balance point near center of truss</a:t>
            </a:r>
          </a:p>
          <a:p>
            <a:pPr eaLnBrk="1" hangingPunct="1"/>
            <a:r>
              <a:rPr lang="en-US" sz="1800" smtClean="0">
                <a:solidFill>
                  <a:schemeClr val="tx1"/>
                </a:solidFill>
              </a:rPr>
              <a:t>Cons</a:t>
            </a:r>
          </a:p>
          <a:p>
            <a:pPr lvl="1" eaLnBrk="1" hangingPunct="1"/>
            <a:r>
              <a:rPr lang="en-US" sz="1600" smtClean="0">
                <a:solidFill>
                  <a:schemeClr val="tx1"/>
                </a:solidFill>
              </a:rPr>
              <a:t>DW rotor susceptible to wake deficit</a:t>
            </a:r>
          </a:p>
          <a:p>
            <a:pPr lvl="1" eaLnBrk="1" hangingPunct="1"/>
            <a:r>
              <a:rPr lang="en-US" sz="1600" smtClean="0">
                <a:solidFill>
                  <a:schemeClr val="tx1"/>
                </a:solidFill>
              </a:rPr>
              <a:t>Bearing thrust load is different between UW and DW nacelles</a:t>
            </a:r>
          </a:p>
        </p:txBody>
      </p:sp>
      <p:pic>
        <p:nvPicPr>
          <p:cNvPr id="54276" name="Picture 2"/>
          <p:cNvPicPr>
            <a:picLocks noChangeAspect="1" noChangeArrowheads="1"/>
          </p:cNvPicPr>
          <p:nvPr/>
        </p:nvPicPr>
        <p:blipFill>
          <a:blip r:embed="rId2" cstate="print"/>
          <a:srcRect l="28125" t="41667" r="8594" b="38541"/>
          <a:stretch>
            <a:fillRect/>
          </a:stretch>
        </p:blipFill>
        <p:spPr bwMode="auto">
          <a:xfrm>
            <a:off x="762000" y="1143000"/>
            <a:ext cx="8153400" cy="1912938"/>
          </a:xfrm>
          <a:prstGeom prst="rect">
            <a:avLst/>
          </a:prstGeom>
          <a:noFill/>
          <a:ln w="9525">
            <a:noFill/>
            <a:miter lim="800000"/>
            <a:headEnd/>
            <a:tailEnd/>
          </a:ln>
        </p:spPr>
      </p:pic>
      <p:sp>
        <p:nvSpPr>
          <p:cNvPr id="54277"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B48F2783-0E2F-43D4-8E6A-8F3DF004FEA3}" type="slidenum">
              <a:rPr lang="en-US" sz="1200" smtClean="0">
                <a:solidFill>
                  <a:schemeClr val="bg1"/>
                </a:solidFill>
              </a:rPr>
              <a:pPr algn="r"/>
              <a:t>38</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8600" y="76200"/>
            <a:ext cx="8458200" cy="762000"/>
          </a:xfrm>
        </p:spPr>
        <p:txBody>
          <a:bodyPr/>
          <a:lstStyle/>
          <a:p>
            <a:pPr eaLnBrk="1" hangingPunct="1"/>
            <a:r>
              <a:rPr lang="en-US" smtClean="0">
                <a:latin typeface="Century Gothic" pitchFamily="34" charset="0"/>
                <a:ea typeface="ＭＳ Ｐゴシック" pitchFamily="34" charset="-128"/>
                <a:cs typeface="Century Gothic" pitchFamily="34" charset="0"/>
              </a:rPr>
              <a:t>Derived Requirements – Stability / Transport and Installation</a:t>
            </a:r>
            <a:endParaRPr lang="en-US" smtClean="0">
              <a:ea typeface="ＭＳ Ｐゴシック" pitchFamily="34" charset="-128"/>
              <a:cs typeface="Century Gothic" pitchFamily="34" charset="0"/>
            </a:endParaRPr>
          </a:p>
        </p:txBody>
      </p:sp>
      <p:sp>
        <p:nvSpPr>
          <p:cNvPr id="4" name="Flowchart: Process 3"/>
          <p:cNvSpPr/>
          <p:nvPr/>
        </p:nvSpPr>
        <p:spPr>
          <a:xfrm>
            <a:off x="228600" y="1028700"/>
            <a:ext cx="3429000" cy="673100"/>
          </a:xfrm>
          <a:prstGeom prst="flowChartProces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C1</a:t>
            </a:r>
          </a:p>
          <a:p>
            <a:pPr algn="ctr">
              <a:defRPr/>
            </a:pPr>
            <a:r>
              <a:rPr lang="en-US" dirty="0"/>
              <a:t>Components within CAPEX budget</a:t>
            </a:r>
          </a:p>
        </p:txBody>
      </p:sp>
      <p:sp>
        <p:nvSpPr>
          <p:cNvPr id="5" name="Flowchart: Process 4"/>
          <p:cNvSpPr/>
          <p:nvPr/>
        </p:nvSpPr>
        <p:spPr>
          <a:xfrm>
            <a:off x="4419600" y="1028700"/>
            <a:ext cx="3352800" cy="673100"/>
          </a:xfrm>
          <a:prstGeom prst="flowChartProcess">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Installation target cost: $285,000</a:t>
            </a:r>
            <a:endParaRPr lang="en-US" dirty="0"/>
          </a:p>
        </p:txBody>
      </p:sp>
      <p:cxnSp>
        <p:nvCxnSpPr>
          <p:cNvPr id="6" name="Straight Arrow Connector 5"/>
          <p:cNvCxnSpPr>
            <a:stCxn id="4" idx="3"/>
            <a:endCxn id="5" idx="1"/>
          </p:cNvCxnSpPr>
          <p:nvPr/>
        </p:nvCxnSpPr>
        <p:spPr>
          <a:xfrm>
            <a:off x="3657600" y="1365250"/>
            <a:ext cx="762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Flowchart: Process 6"/>
          <p:cNvSpPr/>
          <p:nvPr/>
        </p:nvSpPr>
        <p:spPr>
          <a:xfrm>
            <a:off x="228600" y="1981200"/>
            <a:ext cx="3429000" cy="673100"/>
          </a:xfrm>
          <a:prstGeom prst="flowChartProces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I3</a:t>
            </a:r>
          </a:p>
          <a:p>
            <a:pPr algn="ctr">
              <a:defRPr/>
            </a:pPr>
            <a:r>
              <a:rPr lang="en-US" dirty="0"/>
              <a:t>Pitch angle for towing and operation: 0</a:t>
            </a:r>
            <a:r>
              <a:rPr lang="en-US" dirty="0">
                <a:latin typeface="Arial"/>
                <a:cs typeface="Arial"/>
              </a:rPr>
              <a:t>°</a:t>
            </a:r>
            <a:endParaRPr lang="en-US" dirty="0"/>
          </a:p>
        </p:txBody>
      </p:sp>
      <p:sp>
        <p:nvSpPr>
          <p:cNvPr id="8" name="Flowchart: Process 7"/>
          <p:cNvSpPr/>
          <p:nvPr/>
        </p:nvSpPr>
        <p:spPr>
          <a:xfrm>
            <a:off x="4419600" y="1981200"/>
            <a:ext cx="3352800" cy="673100"/>
          </a:xfrm>
          <a:prstGeom prst="flowChartProcess">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Towing arrangement to be designed accordingly</a:t>
            </a:r>
            <a:endParaRPr lang="en-US" dirty="0"/>
          </a:p>
        </p:txBody>
      </p:sp>
      <p:cxnSp>
        <p:nvCxnSpPr>
          <p:cNvPr id="9" name="Straight Arrow Connector 8"/>
          <p:cNvCxnSpPr>
            <a:stCxn id="7" idx="3"/>
            <a:endCxn id="8" idx="1"/>
          </p:cNvCxnSpPr>
          <p:nvPr/>
        </p:nvCxnSpPr>
        <p:spPr>
          <a:xfrm>
            <a:off x="3657600" y="2317750"/>
            <a:ext cx="762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Flowchart: Process 9"/>
          <p:cNvSpPr/>
          <p:nvPr/>
        </p:nvSpPr>
        <p:spPr>
          <a:xfrm>
            <a:off x="228600" y="2895600"/>
            <a:ext cx="3429000" cy="673100"/>
          </a:xfrm>
          <a:prstGeom prst="flowChartProces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0"/>
              </a:spcAft>
              <a:defRPr/>
            </a:pPr>
            <a:r>
              <a:rPr lang="en-US" b="1" dirty="0"/>
              <a:t>R1</a:t>
            </a:r>
          </a:p>
          <a:p>
            <a:pPr algn="ctr">
              <a:spcAft>
                <a:spcPts val="0"/>
              </a:spcAft>
              <a:defRPr/>
            </a:pPr>
            <a:r>
              <a:rPr lang="en-US" dirty="0"/>
              <a:t>Design life: 20 years</a:t>
            </a:r>
          </a:p>
        </p:txBody>
      </p:sp>
      <p:sp>
        <p:nvSpPr>
          <p:cNvPr id="11" name="Flowchart: Process 10"/>
          <p:cNvSpPr/>
          <p:nvPr/>
        </p:nvSpPr>
        <p:spPr>
          <a:xfrm>
            <a:off x="4419600" y="2895600"/>
            <a:ext cx="3352800" cy="673100"/>
          </a:xfrm>
          <a:prstGeom prst="flowChartProcess">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Accelerations during transportation limited by internal equipment and structures</a:t>
            </a:r>
            <a:endParaRPr lang="en-US" dirty="0"/>
          </a:p>
        </p:txBody>
      </p:sp>
      <p:sp>
        <p:nvSpPr>
          <p:cNvPr id="12" name="Flowchart: Process 11"/>
          <p:cNvSpPr/>
          <p:nvPr/>
        </p:nvSpPr>
        <p:spPr>
          <a:xfrm>
            <a:off x="4419600" y="3721100"/>
            <a:ext cx="3352800" cy="673100"/>
          </a:xfrm>
          <a:prstGeom prst="flowChartProcess">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Accelerations during operation limited by internal equipment and structures</a:t>
            </a:r>
            <a:endParaRPr lang="en-US" dirty="0"/>
          </a:p>
        </p:txBody>
      </p:sp>
      <p:sp>
        <p:nvSpPr>
          <p:cNvPr id="13" name="Flowchart: Process 12"/>
          <p:cNvSpPr/>
          <p:nvPr/>
        </p:nvSpPr>
        <p:spPr>
          <a:xfrm>
            <a:off x="4419600" y="4546600"/>
            <a:ext cx="3352800" cy="673100"/>
          </a:xfrm>
          <a:prstGeom prst="flowChartProcess">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C-Plane should not be inverted at any time</a:t>
            </a:r>
            <a:endParaRPr lang="en-US" dirty="0"/>
          </a:p>
        </p:txBody>
      </p:sp>
      <p:cxnSp>
        <p:nvCxnSpPr>
          <p:cNvPr id="15" name="Straight Arrow Connector 14"/>
          <p:cNvCxnSpPr>
            <a:stCxn id="10" idx="3"/>
            <a:endCxn id="11" idx="1"/>
          </p:cNvCxnSpPr>
          <p:nvPr/>
        </p:nvCxnSpPr>
        <p:spPr>
          <a:xfrm>
            <a:off x="3657600" y="3232150"/>
            <a:ext cx="762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0" idx="3"/>
            <a:endCxn id="12" idx="1"/>
          </p:cNvCxnSpPr>
          <p:nvPr/>
        </p:nvCxnSpPr>
        <p:spPr>
          <a:xfrm>
            <a:off x="3657600" y="3232150"/>
            <a:ext cx="762000" cy="825500"/>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10" idx="3"/>
            <a:endCxn id="13" idx="1"/>
          </p:cNvCxnSpPr>
          <p:nvPr/>
        </p:nvCxnSpPr>
        <p:spPr>
          <a:xfrm>
            <a:off x="3657600" y="3232150"/>
            <a:ext cx="762000" cy="1651000"/>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2" action="ppaction://hlinksldjump"/>
          </p:cNvPr>
          <p:cNvSpPr/>
          <p:nvPr/>
        </p:nvSpPr>
        <p:spPr>
          <a:xfrm>
            <a:off x="8166100" y="5943600"/>
            <a:ext cx="838200" cy="533400"/>
          </a:xfrm>
          <a:prstGeom prst="rect">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TLR</a:t>
            </a:r>
          </a:p>
        </p:txBody>
      </p:sp>
      <p:sp>
        <p:nvSpPr>
          <p:cNvPr id="18449"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82BD7E5A-6AEE-4E98-BFAC-57B493B0EC77}" type="slidenum">
              <a:rPr lang="en-US" sz="1200" smtClean="0">
                <a:solidFill>
                  <a:schemeClr val="bg1"/>
                </a:solidFill>
              </a:rPr>
              <a:pPr algn="r"/>
              <a:t>3</a:t>
            </a:fld>
            <a:endParaRPr lang="en-US" sz="1200" smtClean="0">
              <a:solidFill>
                <a:schemeClr val="bg1"/>
              </a:solidFill>
            </a:endParaRPr>
          </a:p>
        </p:txBody>
      </p:sp>
    </p:spTree>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6"/>
          <p:cNvSpPr>
            <a:spLocks noGrp="1"/>
          </p:cNvSpPr>
          <p:nvPr>
            <p:ph type="title"/>
          </p:nvPr>
        </p:nvSpPr>
        <p:spPr/>
        <p:txBody>
          <a:bodyPr/>
          <a:lstStyle/>
          <a:p>
            <a:pPr eaLnBrk="1" hangingPunct="1"/>
            <a:r>
              <a:rPr lang="en-US" smtClean="0"/>
              <a:t>Wing and Truss Comparison</a:t>
            </a:r>
          </a:p>
        </p:txBody>
      </p:sp>
      <p:sp>
        <p:nvSpPr>
          <p:cNvPr id="55299" name="Text Placeholder 7"/>
          <p:cNvSpPr>
            <a:spLocks noGrp="1"/>
          </p:cNvSpPr>
          <p:nvPr>
            <p:ph type="body" idx="1"/>
          </p:nvPr>
        </p:nvSpPr>
        <p:spPr>
          <a:xfrm>
            <a:off x="228600" y="731838"/>
            <a:ext cx="4040188" cy="639762"/>
          </a:xfrm>
        </p:spPr>
        <p:txBody>
          <a:bodyPr/>
          <a:lstStyle/>
          <a:p>
            <a:pPr eaLnBrk="1" hangingPunct="1"/>
            <a:r>
              <a:rPr lang="en-US" sz="1800" smtClean="0">
                <a:solidFill>
                  <a:schemeClr val="tx1"/>
                </a:solidFill>
              </a:rPr>
              <a:t>Wing Design</a:t>
            </a:r>
          </a:p>
        </p:txBody>
      </p:sp>
      <p:sp>
        <p:nvSpPr>
          <p:cNvPr id="55300" name="Content Placeholder 2"/>
          <p:cNvSpPr>
            <a:spLocks noGrp="1"/>
          </p:cNvSpPr>
          <p:nvPr>
            <p:ph sz="half" idx="2"/>
          </p:nvPr>
        </p:nvSpPr>
        <p:spPr>
          <a:xfrm>
            <a:off x="152400" y="3352800"/>
            <a:ext cx="4040188" cy="3951288"/>
          </a:xfrm>
        </p:spPr>
        <p:txBody>
          <a:bodyPr/>
          <a:lstStyle/>
          <a:p>
            <a:pPr eaLnBrk="1" hangingPunct="1"/>
            <a:r>
              <a:rPr lang="en-US" sz="1800" smtClean="0">
                <a:solidFill>
                  <a:schemeClr val="tx1"/>
                </a:solidFill>
              </a:rPr>
              <a:t>Pros</a:t>
            </a:r>
          </a:p>
          <a:p>
            <a:pPr lvl="1" eaLnBrk="1" hangingPunct="1"/>
            <a:r>
              <a:rPr lang="en-US" sz="1600" smtClean="0">
                <a:solidFill>
                  <a:schemeClr val="tx1"/>
                </a:solidFill>
              </a:rPr>
              <a:t>Standard tubular pipe members</a:t>
            </a:r>
          </a:p>
          <a:p>
            <a:pPr lvl="1" eaLnBrk="1" hangingPunct="1"/>
            <a:r>
              <a:rPr lang="en-US" sz="1600" smtClean="0">
                <a:solidFill>
                  <a:schemeClr val="tx1"/>
                </a:solidFill>
              </a:rPr>
              <a:t>Ease of fabrication and nacelle attachment</a:t>
            </a:r>
          </a:p>
          <a:p>
            <a:pPr lvl="1" eaLnBrk="1" hangingPunct="1"/>
            <a:r>
              <a:rPr lang="en-US" sz="1600" smtClean="0">
                <a:solidFill>
                  <a:schemeClr val="tx1"/>
                </a:solidFill>
              </a:rPr>
              <a:t>Buoyancy can be tailored</a:t>
            </a:r>
          </a:p>
          <a:p>
            <a:pPr lvl="1" eaLnBrk="1" hangingPunct="1"/>
            <a:r>
              <a:rPr lang="en-US" sz="1600" smtClean="0">
                <a:solidFill>
                  <a:schemeClr val="tx1"/>
                </a:solidFill>
              </a:rPr>
              <a:t>Structurally adequate (bending and torsion)</a:t>
            </a:r>
          </a:p>
          <a:p>
            <a:pPr lvl="1" eaLnBrk="1" hangingPunct="1"/>
            <a:r>
              <a:rPr lang="en-US" sz="1600" smtClean="0">
                <a:solidFill>
                  <a:schemeClr val="tx1"/>
                </a:solidFill>
              </a:rPr>
              <a:t>Less susceptible to flow angle changes</a:t>
            </a:r>
          </a:p>
          <a:p>
            <a:pPr lvl="1" eaLnBrk="1" hangingPunct="1"/>
            <a:r>
              <a:rPr lang="en-US" sz="1600" smtClean="0">
                <a:solidFill>
                  <a:schemeClr val="tx1"/>
                </a:solidFill>
              </a:rPr>
              <a:t>Lower weight</a:t>
            </a:r>
          </a:p>
          <a:p>
            <a:pPr lvl="1" eaLnBrk="1" hangingPunct="1"/>
            <a:r>
              <a:rPr lang="en-US" sz="1600" smtClean="0">
                <a:solidFill>
                  <a:schemeClr val="tx1"/>
                </a:solidFill>
              </a:rPr>
              <a:t>Lower fabrication cost</a:t>
            </a:r>
          </a:p>
        </p:txBody>
      </p:sp>
      <p:sp>
        <p:nvSpPr>
          <p:cNvPr id="55301" name="Text Placeholder 8"/>
          <p:cNvSpPr>
            <a:spLocks noGrp="1"/>
          </p:cNvSpPr>
          <p:nvPr>
            <p:ph type="body" sz="quarter" idx="3"/>
          </p:nvPr>
        </p:nvSpPr>
        <p:spPr>
          <a:xfrm>
            <a:off x="152400" y="2636838"/>
            <a:ext cx="4041775" cy="639762"/>
          </a:xfrm>
        </p:spPr>
        <p:txBody>
          <a:bodyPr/>
          <a:lstStyle/>
          <a:p>
            <a:pPr eaLnBrk="1" hangingPunct="1"/>
            <a:r>
              <a:rPr lang="en-US" sz="1800" smtClean="0">
                <a:solidFill>
                  <a:schemeClr val="tx1"/>
                </a:solidFill>
              </a:rPr>
              <a:t>Truss Design</a:t>
            </a:r>
          </a:p>
        </p:txBody>
      </p:sp>
      <p:sp>
        <p:nvSpPr>
          <p:cNvPr id="55302" name="Content Placeholder 9"/>
          <p:cNvSpPr>
            <a:spLocks noGrp="1"/>
          </p:cNvSpPr>
          <p:nvPr>
            <p:ph sz="quarter" idx="4"/>
          </p:nvPr>
        </p:nvSpPr>
        <p:spPr>
          <a:xfrm>
            <a:off x="4800600" y="1371600"/>
            <a:ext cx="4041775" cy="2362200"/>
          </a:xfrm>
        </p:spPr>
        <p:txBody>
          <a:bodyPr/>
          <a:lstStyle/>
          <a:p>
            <a:pPr eaLnBrk="1" hangingPunct="1"/>
            <a:r>
              <a:rPr lang="en-US" sz="1800" smtClean="0">
                <a:solidFill>
                  <a:schemeClr val="tx1"/>
                </a:solidFill>
              </a:rPr>
              <a:t>Cons</a:t>
            </a:r>
          </a:p>
          <a:p>
            <a:pPr lvl="1" eaLnBrk="1" hangingPunct="1"/>
            <a:r>
              <a:rPr lang="en-US" sz="1600" smtClean="0">
                <a:solidFill>
                  <a:schemeClr val="tx1"/>
                </a:solidFill>
              </a:rPr>
              <a:t>Structurally complex</a:t>
            </a:r>
          </a:p>
          <a:p>
            <a:pPr lvl="1" eaLnBrk="1" hangingPunct="1"/>
            <a:r>
              <a:rPr lang="en-US" sz="1600" smtClean="0">
                <a:solidFill>
                  <a:schemeClr val="tx1"/>
                </a:solidFill>
              </a:rPr>
              <a:t>Changes lift as a function of flow angles (turbulence &amp; waves)</a:t>
            </a:r>
          </a:p>
          <a:p>
            <a:pPr lvl="1" eaLnBrk="1" hangingPunct="1"/>
            <a:r>
              <a:rPr lang="en-US" sz="1600" smtClean="0">
                <a:solidFill>
                  <a:schemeClr val="tx1"/>
                </a:solidFill>
              </a:rPr>
              <a:t>Flexible in torsion due to low height-to-span ratio</a:t>
            </a:r>
          </a:p>
          <a:p>
            <a:pPr lvl="1" eaLnBrk="1" hangingPunct="1"/>
            <a:r>
              <a:rPr lang="en-US" sz="1600" smtClean="0">
                <a:solidFill>
                  <a:schemeClr val="tx1"/>
                </a:solidFill>
              </a:rPr>
              <a:t>Heavy</a:t>
            </a:r>
          </a:p>
          <a:p>
            <a:pPr lvl="1" eaLnBrk="1" hangingPunct="1"/>
            <a:r>
              <a:rPr lang="en-US" sz="1600" smtClean="0">
                <a:solidFill>
                  <a:schemeClr val="tx1"/>
                </a:solidFill>
              </a:rPr>
              <a:t>High fabrication cost</a:t>
            </a:r>
          </a:p>
          <a:p>
            <a:pPr lvl="1" eaLnBrk="1" hangingPunct="1"/>
            <a:endParaRPr lang="en-US" sz="1600" smtClean="0">
              <a:solidFill>
                <a:schemeClr val="tx1"/>
              </a:solidFill>
            </a:endParaRPr>
          </a:p>
        </p:txBody>
      </p:sp>
      <p:sp>
        <p:nvSpPr>
          <p:cNvPr id="6" name="Content Placeholder 2"/>
          <p:cNvSpPr txBox="1">
            <a:spLocks/>
          </p:cNvSpPr>
          <p:nvPr/>
        </p:nvSpPr>
        <p:spPr bwMode="auto">
          <a:xfrm>
            <a:off x="228600" y="1371600"/>
            <a:ext cx="4876800" cy="2239963"/>
          </a:xfrm>
          <a:prstGeom prst="rect">
            <a:avLst/>
          </a:prstGeom>
          <a:noFill/>
          <a:ln w="9525">
            <a:noFill/>
            <a:miter lim="800000"/>
            <a:headEnd/>
            <a:tailEnd/>
          </a:ln>
        </p:spPr>
        <p:txBody>
          <a:bodyPr/>
          <a:lstStyle/>
          <a:p>
            <a:pPr marL="342900" indent="-342900">
              <a:spcBef>
                <a:spcPct val="20000"/>
              </a:spcBef>
              <a:buClr>
                <a:srgbClr val="336699"/>
              </a:buClr>
              <a:buFont typeface="Arial" charset="0"/>
              <a:buChar char="•"/>
              <a:defRPr/>
            </a:pPr>
            <a:r>
              <a:rPr lang="en-US" dirty="0">
                <a:latin typeface="+mn-lt"/>
              </a:rPr>
              <a:t>Pros</a:t>
            </a:r>
          </a:p>
          <a:p>
            <a:pPr marL="800100" lvl="1" indent="-342900">
              <a:spcBef>
                <a:spcPct val="20000"/>
              </a:spcBef>
              <a:buClr>
                <a:srgbClr val="336699"/>
              </a:buClr>
              <a:buFont typeface="Arial" charset="0"/>
              <a:buChar char="•"/>
              <a:defRPr/>
            </a:pPr>
            <a:r>
              <a:rPr lang="en-US" sz="1600" dirty="0">
                <a:latin typeface="+mn-lt"/>
              </a:rPr>
              <a:t>Low drag</a:t>
            </a:r>
          </a:p>
          <a:p>
            <a:pPr marL="800100" lvl="1" indent="-342900">
              <a:spcBef>
                <a:spcPct val="20000"/>
              </a:spcBef>
              <a:buClr>
                <a:srgbClr val="336699"/>
              </a:buClr>
              <a:buFont typeface="Arial" charset="0"/>
              <a:buChar char="•"/>
              <a:defRPr/>
            </a:pPr>
            <a:r>
              <a:rPr lang="en-US" sz="1600" dirty="0">
                <a:latin typeface="+mn-lt"/>
              </a:rPr>
              <a:t>Low wake</a:t>
            </a:r>
          </a:p>
          <a:p>
            <a:pPr marL="800100" lvl="1" indent="-342900">
              <a:spcBef>
                <a:spcPct val="20000"/>
              </a:spcBef>
              <a:buClr>
                <a:srgbClr val="336699"/>
              </a:buClr>
              <a:buFont typeface="Arial" charset="0"/>
              <a:buChar char="•"/>
              <a:defRPr/>
            </a:pPr>
            <a:r>
              <a:rPr lang="en-US" sz="1600" dirty="0">
                <a:latin typeface="+mn-lt"/>
              </a:rPr>
              <a:t>Aesthetically appealing</a:t>
            </a:r>
          </a:p>
          <a:p>
            <a:pPr marL="800100" lvl="1" indent="-342900">
              <a:spcBef>
                <a:spcPct val="20000"/>
              </a:spcBef>
              <a:buClr>
                <a:srgbClr val="336699"/>
              </a:buClr>
              <a:buFont typeface="Arial" charset="0"/>
              <a:buChar char="•"/>
              <a:defRPr/>
            </a:pPr>
            <a:r>
              <a:rPr lang="en-US" sz="1600" dirty="0">
                <a:latin typeface="+mn-lt"/>
              </a:rPr>
              <a:t>Tailored for directional lift (if </a:t>
            </a:r>
            <a:r>
              <a:rPr lang="en-US" sz="1600" dirty="0" err="1">
                <a:latin typeface="+mn-lt"/>
              </a:rPr>
              <a:t>REQ’D</a:t>
            </a:r>
            <a:r>
              <a:rPr lang="en-US" sz="1600" dirty="0">
                <a:latin typeface="+mn-lt"/>
              </a:rPr>
              <a:t>)</a:t>
            </a:r>
          </a:p>
          <a:p>
            <a:pPr marL="800100" lvl="1" indent="-342900">
              <a:spcBef>
                <a:spcPct val="20000"/>
              </a:spcBef>
              <a:buClr>
                <a:srgbClr val="336699"/>
              </a:buClr>
              <a:buFont typeface="Arial" charset="0"/>
              <a:buChar char="•"/>
              <a:defRPr/>
            </a:pPr>
            <a:endParaRPr lang="en-US" dirty="0">
              <a:latin typeface="+mn-lt"/>
            </a:endParaRPr>
          </a:p>
        </p:txBody>
      </p:sp>
      <p:sp>
        <p:nvSpPr>
          <p:cNvPr id="11" name="Content Placeholder 9"/>
          <p:cNvSpPr txBox="1">
            <a:spLocks/>
          </p:cNvSpPr>
          <p:nvPr/>
        </p:nvSpPr>
        <p:spPr bwMode="auto">
          <a:xfrm>
            <a:off x="4800600" y="3733800"/>
            <a:ext cx="4041775" cy="3951288"/>
          </a:xfrm>
          <a:prstGeom prst="rect">
            <a:avLst/>
          </a:prstGeom>
          <a:noFill/>
          <a:ln w="9525">
            <a:noFill/>
            <a:miter lim="800000"/>
            <a:headEnd/>
            <a:tailEnd/>
          </a:ln>
        </p:spPr>
        <p:txBody>
          <a:bodyPr/>
          <a:lstStyle/>
          <a:p>
            <a:pPr marL="342900" indent="-342900">
              <a:spcBef>
                <a:spcPct val="20000"/>
              </a:spcBef>
              <a:buClr>
                <a:srgbClr val="336699"/>
              </a:buClr>
              <a:buFont typeface="Arial" charset="0"/>
              <a:buChar char="•"/>
              <a:defRPr/>
            </a:pPr>
            <a:r>
              <a:rPr lang="en-US" dirty="0">
                <a:latin typeface="+mn-lt"/>
              </a:rPr>
              <a:t>Cons</a:t>
            </a:r>
          </a:p>
          <a:p>
            <a:pPr marL="800100" lvl="1" indent="-342900">
              <a:spcBef>
                <a:spcPct val="20000"/>
              </a:spcBef>
              <a:buClr>
                <a:srgbClr val="336699"/>
              </a:buClr>
              <a:buFont typeface="Arial" charset="0"/>
              <a:buChar char="•"/>
              <a:defRPr/>
            </a:pPr>
            <a:r>
              <a:rPr lang="en-US" sz="1600" dirty="0">
                <a:latin typeface="+mn-lt"/>
              </a:rPr>
              <a:t>Introduced wake deficit into </a:t>
            </a:r>
            <a:r>
              <a:rPr lang="en-US" sz="1600" dirty="0" err="1">
                <a:latin typeface="+mn-lt"/>
              </a:rPr>
              <a:t>DW</a:t>
            </a:r>
            <a:r>
              <a:rPr lang="en-US" sz="1600" dirty="0">
                <a:latin typeface="+mn-lt"/>
              </a:rPr>
              <a:t> rotors (fatigue &amp; power)</a:t>
            </a:r>
          </a:p>
          <a:p>
            <a:pPr marL="800100" lvl="1" indent="-342900">
              <a:spcBef>
                <a:spcPct val="20000"/>
              </a:spcBef>
              <a:buClr>
                <a:srgbClr val="336699"/>
              </a:buClr>
              <a:buFont typeface="Arial" charset="0"/>
              <a:buChar char="•"/>
              <a:defRPr/>
            </a:pPr>
            <a:r>
              <a:rPr lang="en-US" sz="1600" dirty="0">
                <a:latin typeface="+mn-lt"/>
              </a:rPr>
              <a:t>Increases total system drag</a:t>
            </a:r>
          </a:p>
        </p:txBody>
      </p:sp>
      <p:sp>
        <p:nvSpPr>
          <p:cNvPr id="55305"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9371DDD0-D596-419A-8373-1D7D8DAFDCAE}" type="slidenum">
              <a:rPr lang="en-US" sz="1200" smtClean="0">
                <a:solidFill>
                  <a:schemeClr val="bg1"/>
                </a:solidFill>
              </a:rPr>
              <a:pPr algn="r"/>
              <a:t>39</a:t>
            </a:fld>
            <a:endParaRPr lang="en-US" sz="1200" smtClean="0">
              <a:solidFill>
                <a:schemeClr val="bg1"/>
              </a:solidFill>
            </a:endParaRPr>
          </a:p>
        </p:txBody>
      </p:sp>
    </p:spTree>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Platform Structural Forces</a:t>
            </a:r>
          </a:p>
        </p:txBody>
      </p:sp>
      <p:sp>
        <p:nvSpPr>
          <p:cNvPr id="56323"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Structural Loads in X-Y Plane</a:t>
            </a:r>
          </a:p>
        </p:txBody>
      </p:sp>
      <p:pic>
        <p:nvPicPr>
          <p:cNvPr id="56324" name="Picture 3"/>
          <p:cNvPicPr>
            <a:picLocks noChangeAspect="1" noChangeArrowheads="1"/>
          </p:cNvPicPr>
          <p:nvPr/>
        </p:nvPicPr>
        <p:blipFill>
          <a:blip r:embed="rId2" cstate="print"/>
          <a:srcRect/>
          <a:stretch>
            <a:fillRect/>
          </a:stretch>
        </p:blipFill>
        <p:spPr bwMode="auto">
          <a:xfrm>
            <a:off x="952500" y="1765300"/>
            <a:ext cx="7353300" cy="4225925"/>
          </a:xfrm>
          <a:prstGeom prst="rect">
            <a:avLst/>
          </a:prstGeom>
          <a:noFill/>
          <a:ln w="9525">
            <a:noFill/>
            <a:miter lim="800000"/>
            <a:headEnd/>
            <a:tailEnd/>
          </a:ln>
        </p:spPr>
      </p:pic>
      <p:sp>
        <p:nvSpPr>
          <p:cNvPr id="5" name="TextBox 4"/>
          <p:cNvSpPr txBox="1"/>
          <p:nvPr/>
        </p:nvSpPr>
        <p:spPr>
          <a:xfrm>
            <a:off x="6705600" y="1828800"/>
            <a:ext cx="1143000" cy="415925"/>
          </a:xfrm>
          <a:prstGeom prst="rect">
            <a:avLst/>
          </a:prstGeom>
          <a:noFill/>
        </p:spPr>
        <p:txBody>
          <a:bodyPr>
            <a:spAutoFit/>
          </a:bodyPr>
          <a:lstStyle/>
          <a:p>
            <a:pPr algn="ctr">
              <a:defRPr/>
            </a:pPr>
            <a:r>
              <a:rPr lang="en-US" sz="1050" dirty="0"/>
              <a:t>Rotor Rotation</a:t>
            </a:r>
          </a:p>
          <a:p>
            <a:pPr algn="ctr">
              <a:defRPr/>
            </a:pPr>
            <a:r>
              <a:rPr lang="en-US" sz="1050" dirty="0"/>
              <a:t>CW</a:t>
            </a:r>
          </a:p>
        </p:txBody>
      </p:sp>
      <p:sp>
        <p:nvSpPr>
          <p:cNvPr id="6" name="TextBox 5"/>
          <p:cNvSpPr txBox="1"/>
          <p:nvPr/>
        </p:nvSpPr>
        <p:spPr>
          <a:xfrm>
            <a:off x="3124200" y="1905000"/>
            <a:ext cx="1143000" cy="415925"/>
          </a:xfrm>
          <a:prstGeom prst="rect">
            <a:avLst/>
          </a:prstGeom>
          <a:noFill/>
        </p:spPr>
        <p:txBody>
          <a:bodyPr>
            <a:spAutoFit/>
          </a:bodyPr>
          <a:lstStyle/>
          <a:p>
            <a:pPr algn="ctr">
              <a:defRPr/>
            </a:pPr>
            <a:r>
              <a:rPr lang="en-US" sz="1050" dirty="0"/>
              <a:t>Rotor Rotation</a:t>
            </a:r>
          </a:p>
          <a:p>
            <a:pPr algn="ctr">
              <a:defRPr/>
            </a:pPr>
            <a:r>
              <a:rPr lang="en-US" sz="1050" dirty="0"/>
              <a:t>CW</a:t>
            </a:r>
          </a:p>
        </p:txBody>
      </p:sp>
      <p:sp>
        <p:nvSpPr>
          <p:cNvPr id="7" name="TextBox 6"/>
          <p:cNvSpPr txBox="1"/>
          <p:nvPr/>
        </p:nvSpPr>
        <p:spPr>
          <a:xfrm>
            <a:off x="4953000" y="1905000"/>
            <a:ext cx="1143000" cy="415925"/>
          </a:xfrm>
          <a:prstGeom prst="rect">
            <a:avLst/>
          </a:prstGeom>
          <a:noFill/>
        </p:spPr>
        <p:txBody>
          <a:bodyPr>
            <a:spAutoFit/>
          </a:bodyPr>
          <a:lstStyle/>
          <a:p>
            <a:pPr algn="ctr">
              <a:defRPr/>
            </a:pPr>
            <a:r>
              <a:rPr lang="en-US" sz="1050" dirty="0"/>
              <a:t>Rotor Rotation</a:t>
            </a:r>
          </a:p>
          <a:p>
            <a:pPr algn="ctr">
              <a:defRPr/>
            </a:pPr>
            <a:r>
              <a:rPr lang="en-US" sz="1050" dirty="0"/>
              <a:t>CCW</a:t>
            </a:r>
          </a:p>
        </p:txBody>
      </p:sp>
      <p:sp>
        <p:nvSpPr>
          <p:cNvPr id="8" name="TextBox 7"/>
          <p:cNvSpPr txBox="1"/>
          <p:nvPr/>
        </p:nvSpPr>
        <p:spPr>
          <a:xfrm>
            <a:off x="1143000" y="1676400"/>
            <a:ext cx="1371600" cy="577850"/>
          </a:xfrm>
          <a:prstGeom prst="rect">
            <a:avLst/>
          </a:prstGeom>
          <a:solidFill>
            <a:schemeClr val="bg1"/>
          </a:solidFill>
        </p:spPr>
        <p:txBody>
          <a:bodyPr>
            <a:spAutoFit/>
          </a:bodyPr>
          <a:lstStyle/>
          <a:p>
            <a:pPr algn="ctr">
              <a:defRPr/>
            </a:pPr>
            <a:endParaRPr lang="en-US" sz="1050" dirty="0"/>
          </a:p>
          <a:p>
            <a:pPr algn="ctr">
              <a:defRPr/>
            </a:pPr>
            <a:r>
              <a:rPr lang="en-US" sz="1050" dirty="0"/>
              <a:t>Rotor Rotation</a:t>
            </a:r>
          </a:p>
          <a:p>
            <a:pPr algn="ctr">
              <a:defRPr/>
            </a:pPr>
            <a:r>
              <a:rPr lang="en-US" sz="1050" dirty="0"/>
              <a:t>CCW</a:t>
            </a:r>
          </a:p>
        </p:txBody>
      </p:sp>
      <p:sp>
        <p:nvSpPr>
          <p:cNvPr id="56329" name="TextBox 8"/>
          <p:cNvSpPr txBox="1">
            <a:spLocks noChangeArrowheads="1"/>
          </p:cNvSpPr>
          <p:nvPr/>
        </p:nvSpPr>
        <p:spPr bwMode="auto">
          <a:xfrm>
            <a:off x="609600" y="2209800"/>
            <a:ext cx="914400" cy="430213"/>
          </a:xfrm>
          <a:prstGeom prst="rect">
            <a:avLst/>
          </a:prstGeom>
          <a:noFill/>
          <a:ln w="9525">
            <a:noFill/>
            <a:miter lim="800000"/>
            <a:headEnd/>
            <a:tailEnd/>
          </a:ln>
        </p:spPr>
        <p:txBody>
          <a:bodyPr>
            <a:spAutoFit/>
          </a:bodyPr>
          <a:lstStyle/>
          <a:p>
            <a:r>
              <a:rPr lang="en-US" sz="1100"/>
              <a:t>Rotor Drag @ 1.8m/s</a:t>
            </a:r>
          </a:p>
        </p:txBody>
      </p:sp>
      <p:sp>
        <p:nvSpPr>
          <p:cNvPr id="56330"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8E6AE3F7-DD1C-4CC7-BD26-AEE369D93AFD}" type="slidenum">
              <a:rPr lang="en-US" sz="1200" smtClean="0">
                <a:solidFill>
                  <a:schemeClr val="bg1"/>
                </a:solidFill>
              </a:rPr>
              <a:pPr algn="r"/>
              <a:t>40</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Platform Structural Forces</a:t>
            </a:r>
          </a:p>
        </p:txBody>
      </p:sp>
      <p:sp>
        <p:nvSpPr>
          <p:cNvPr id="57347" name="TextBox 5"/>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Structural Loads in Y-Z Plane</a:t>
            </a:r>
          </a:p>
        </p:txBody>
      </p:sp>
      <p:pic>
        <p:nvPicPr>
          <p:cNvPr id="57348" name="Picture 3"/>
          <p:cNvPicPr>
            <a:picLocks noChangeAspect="1" noChangeArrowheads="1"/>
          </p:cNvPicPr>
          <p:nvPr/>
        </p:nvPicPr>
        <p:blipFill>
          <a:blip r:embed="rId2" cstate="print"/>
          <a:srcRect/>
          <a:stretch>
            <a:fillRect/>
          </a:stretch>
        </p:blipFill>
        <p:spPr bwMode="auto">
          <a:xfrm>
            <a:off x="1381125" y="1593850"/>
            <a:ext cx="6543675" cy="4378325"/>
          </a:xfrm>
          <a:prstGeom prst="rect">
            <a:avLst/>
          </a:prstGeom>
          <a:noFill/>
          <a:ln w="9525">
            <a:noFill/>
            <a:miter lim="800000"/>
            <a:headEnd/>
            <a:tailEnd/>
          </a:ln>
        </p:spPr>
      </p:pic>
      <p:sp>
        <p:nvSpPr>
          <p:cNvPr id="57349"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EA14D863-482E-403C-ABE8-F7E3460F3EB6}" type="slidenum">
              <a:rPr lang="en-US" sz="1200" smtClean="0">
                <a:solidFill>
                  <a:schemeClr val="bg1"/>
                </a:solidFill>
              </a:rPr>
              <a:pPr algn="r"/>
              <a:t>41</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Platform Structural Forces</a:t>
            </a:r>
          </a:p>
        </p:txBody>
      </p:sp>
      <p:sp>
        <p:nvSpPr>
          <p:cNvPr id="58371" name="TextBox 3"/>
          <p:cNvSpPr txBox="1">
            <a:spLocks noChangeArrowheads="1"/>
          </p:cNvSpPr>
          <p:nvPr/>
        </p:nvSpPr>
        <p:spPr bwMode="auto">
          <a:xfrm>
            <a:off x="1371600" y="1066800"/>
            <a:ext cx="6553200" cy="677863"/>
          </a:xfrm>
          <a:prstGeom prst="rect">
            <a:avLst/>
          </a:prstGeom>
          <a:noFill/>
          <a:ln w="9525">
            <a:noFill/>
            <a:miter lim="800000"/>
            <a:headEnd/>
            <a:tailEnd/>
          </a:ln>
        </p:spPr>
        <p:txBody>
          <a:bodyPr>
            <a:spAutoFit/>
          </a:bodyPr>
          <a:lstStyle/>
          <a:p>
            <a:pPr algn="ctr"/>
            <a:r>
              <a:rPr lang="en-US" sz="2000" b="1">
                <a:solidFill>
                  <a:srgbClr val="0070C0"/>
                </a:solidFill>
              </a:rPr>
              <a:t>Torsional Loads on Truss for 2-UW / 2-DW Rotors</a:t>
            </a:r>
          </a:p>
          <a:p>
            <a:pPr algn="ctr"/>
            <a:r>
              <a:rPr lang="en-US" b="1">
                <a:solidFill>
                  <a:srgbClr val="0070C0"/>
                </a:solidFill>
              </a:rPr>
              <a:t>(Nacelle/Rotor aligned with Truss Centroid)</a:t>
            </a:r>
          </a:p>
        </p:txBody>
      </p:sp>
      <p:pic>
        <p:nvPicPr>
          <p:cNvPr id="58372" name="Picture 2"/>
          <p:cNvPicPr>
            <a:picLocks noChangeAspect="1" noChangeArrowheads="1"/>
          </p:cNvPicPr>
          <p:nvPr/>
        </p:nvPicPr>
        <p:blipFill>
          <a:blip r:embed="rId2" cstate="print"/>
          <a:srcRect/>
          <a:stretch>
            <a:fillRect/>
          </a:stretch>
        </p:blipFill>
        <p:spPr bwMode="auto">
          <a:xfrm>
            <a:off x="762000" y="2133600"/>
            <a:ext cx="7648575" cy="3997325"/>
          </a:xfrm>
          <a:prstGeom prst="rect">
            <a:avLst/>
          </a:prstGeom>
          <a:noFill/>
          <a:ln w="9525">
            <a:noFill/>
            <a:miter lim="800000"/>
            <a:headEnd/>
            <a:tailEnd/>
          </a:ln>
        </p:spPr>
      </p:pic>
      <p:sp>
        <p:nvSpPr>
          <p:cNvPr id="58373" name="TextBox 4"/>
          <p:cNvSpPr txBox="1">
            <a:spLocks noChangeArrowheads="1"/>
          </p:cNvSpPr>
          <p:nvPr/>
        </p:nvSpPr>
        <p:spPr bwMode="auto">
          <a:xfrm>
            <a:off x="7467600" y="4419600"/>
            <a:ext cx="1447800" cy="430213"/>
          </a:xfrm>
          <a:prstGeom prst="rect">
            <a:avLst/>
          </a:prstGeom>
          <a:noFill/>
          <a:ln w="9525">
            <a:noFill/>
            <a:miter lim="800000"/>
            <a:headEnd/>
            <a:tailEnd/>
          </a:ln>
        </p:spPr>
        <p:txBody>
          <a:bodyPr>
            <a:spAutoFit/>
          </a:bodyPr>
          <a:lstStyle/>
          <a:p>
            <a:r>
              <a:rPr lang="en-US" sz="1100"/>
              <a:t>(Nacelle Buoyancy &amp; Weight  Moments)</a:t>
            </a:r>
          </a:p>
        </p:txBody>
      </p:sp>
      <p:sp>
        <p:nvSpPr>
          <p:cNvPr id="58374" name="TextBox 5"/>
          <p:cNvSpPr txBox="1">
            <a:spLocks noChangeArrowheads="1"/>
          </p:cNvSpPr>
          <p:nvPr/>
        </p:nvSpPr>
        <p:spPr bwMode="auto">
          <a:xfrm>
            <a:off x="7391400" y="5105400"/>
            <a:ext cx="1752600" cy="430213"/>
          </a:xfrm>
          <a:prstGeom prst="rect">
            <a:avLst/>
          </a:prstGeom>
          <a:noFill/>
          <a:ln w="9525">
            <a:noFill/>
            <a:miter lim="800000"/>
            <a:headEnd/>
            <a:tailEnd/>
          </a:ln>
        </p:spPr>
        <p:txBody>
          <a:bodyPr>
            <a:spAutoFit/>
          </a:bodyPr>
          <a:lstStyle/>
          <a:p>
            <a:r>
              <a:rPr lang="en-US" sz="1100"/>
              <a:t>(Hydrodynamic Shear Flow Moments)</a:t>
            </a:r>
          </a:p>
        </p:txBody>
      </p:sp>
      <p:sp>
        <p:nvSpPr>
          <p:cNvPr id="58375"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6E91CA19-3DA6-4897-B68E-6CF9209ED6DF}" type="slidenum">
              <a:rPr lang="en-US" sz="1200" smtClean="0">
                <a:solidFill>
                  <a:schemeClr val="bg1"/>
                </a:solidFill>
              </a:rPr>
              <a:pPr algn="r"/>
              <a:t>42</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Wing Structural Analysis</a:t>
            </a:r>
          </a:p>
        </p:txBody>
      </p:sp>
      <p:sp>
        <p:nvSpPr>
          <p:cNvPr id="59395"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Wing Model</a:t>
            </a:r>
          </a:p>
        </p:txBody>
      </p:sp>
      <p:grpSp>
        <p:nvGrpSpPr>
          <p:cNvPr id="59396" name="Group 56"/>
          <p:cNvGrpSpPr>
            <a:grpSpLocks/>
          </p:cNvGrpSpPr>
          <p:nvPr/>
        </p:nvGrpSpPr>
        <p:grpSpPr bwMode="auto">
          <a:xfrm>
            <a:off x="228600" y="1752600"/>
            <a:ext cx="4343400" cy="2333625"/>
            <a:chOff x="-637543" y="2057400"/>
            <a:chExt cx="9729974" cy="4755286"/>
          </a:xfrm>
        </p:grpSpPr>
        <p:sp>
          <p:nvSpPr>
            <p:cNvPr id="59400" name="Rectangle 57"/>
            <p:cNvSpPr>
              <a:spLocks noChangeArrowheads="1"/>
            </p:cNvSpPr>
            <p:nvPr/>
          </p:nvSpPr>
          <p:spPr bwMode="auto">
            <a:xfrm>
              <a:off x="990600" y="2743200"/>
              <a:ext cx="7086600" cy="1371600"/>
            </a:xfrm>
            <a:prstGeom prst="rect">
              <a:avLst/>
            </a:prstGeom>
            <a:noFill/>
            <a:ln w="15875" algn="ctr">
              <a:solidFill>
                <a:schemeClr val="tx1"/>
              </a:solidFill>
              <a:round/>
              <a:headEnd/>
              <a:tailEnd/>
            </a:ln>
          </p:spPr>
          <p:txBody>
            <a:bodyPr anchor="ctr"/>
            <a:lstStyle/>
            <a:p>
              <a:pPr algn="ctr"/>
              <a:endParaRPr lang="en-US"/>
            </a:p>
          </p:txBody>
        </p:sp>
        <p:cxnSp>
          <p:nvCxnSpPr>
            <p:cNvPr id="59401" name="Straight Arrow Connector 58"/>
            <p:cNvCxnSpPr>
              <a:cxnSpLocks noChangeShapeType="1"/>
            </p:cNvCxnSpPr>
            <p:nvPr/>
          </p:nvCxnSpPr>
          <p:spPr bwMode="auto">
            <a:xfrm>
              <a:off x="4495800" y="5535966"/>
              <a:ext cx="0" cy="685800"/>
            </a:xfrm>
            <a:prstGeom prst="straightConnector1">
              <a:avLst/>
            </a:prstGeom>
            <a:noFill/>
            <a:ln w="19050" algn="ctr">
              <a:solidFill>
                <a:schemeClr val="tx1"/>
              </a:solidFill>
              <a:round/>
              <a:headEnd/>
              <a:tailEnd type="triangle" w="lg" len="lg"/>
            </a:ln>
          </p:spPr>
        </p:cxnSp>
        <p:cxnSp>
          <p:nvCxnSpPr>
            <p:cNvPr id="59402" name="Straight Arrow Connector 59"/>
            <p:cNvCxnSpPr>
              <a:cxnSpLocks noChangeShapeType="1"/>
            </p:cNvCxnSpPr>
            <p:nvPr/>
          </p:nvCxnSpPr>
          <p:spPr bwMode="auto">
            <a:xfrm flipH="1">
              <a:off x="3810000" y="5535966"/>
              <a:ext cx="685800" cy="0"/>
            </a:xfrm>
            <a:prstGeom prst="straightConnector1">
              <a:avLst/>
            </a:prstGeom>
            <a:noFill/>
            <a:ln w="19050" algn="ctr">
              <a:solidFill>
                <a:schemeClr val="tx1"/>
              </a:solidFill>
              <a:round/>
              <a:headEnd/>
              <a:tailEnd type="triangle" w="lg" len="lg"/>
            </a:ln>
          </p:spPr>
        </p:cxnSp>
        <p:sp>
          <p:nvSpPr>
            <p:cNvPr id="59403" name="TextBox 60"/>
            <p:cNvSpPr txBox="1">
              <a:spLocks noChangeArrowheads="1"/>
            </p:cNvSpPr>
            <p:nvPr/>
          </p:nvSpPr>
          <p:spPr bwMode="auto">
            <a:xfrm>
              <a:off x="4191000" y="6248399"/>
              <a:ext cx="2094634" cy="564287"/>
            </a:xfrm>
            <a:prstGeom prst="rect">
              <a:avLst/>
            </a:prstGeom>
            <a:noFill/>
            <a:ln w="9525">
              <a:noFill/>
              <a:miter lim="800000"/>
              <a:headEnd/>
              <a:tailEnd/>
            </a:ln>
          </p:spPr>
          <p:txBody>
            <a:bodyPr>
              <a:spAutoFit/>
            </a:bodyPr>
            <a:lstStyle/>
            <a:p>
              <a:r>
                <a:rPr lang="en-US" sz="1200"/>
                <a:t>+X (fwd)</a:t>
              </a:r>
            </a:p>
          </p:txBody>
        </p:sp>
        <p:sp>
          <p:nvSpPr>
            <p:cNvPr id="59404" name="TextBox 61"/>
            <p:cNvSpPr txBox="1">
              <a:spLocks noChangeArrowheads="1"/>
            </p:cNvSpPr>
            <p:nvPr/>
          </p:nvSpPr>
          <p:spPr bwMode="auto">
            <a:xfrm>
              <a:off x="1922976" y="5317241"/>
              <a:ext cx="1950894" cy="564287"/>
            </a:xfrm>
            <a:prstGeom prst="rect">
              <a:avLst/>
            </a:prstGeom>
            <a:noFill/>
            <a:ln w="9525">
              <a:noFill/>
              <a:miter lim="800000"/>
              <a:headEnd/>
              <a:tailEnd/>
            </a:ln>
          </p:spPr>
          <p:txBody>
            <a:bodyPr>
              <a:spAutoFit/>
            </a:bodyPr>
            <a:lstStyle/>
            <a:p>
              <a:pPr algn="r"/>
              <a:r>
                <a:rPr lang="en-US" sz="1200"/>
                <a:t>(stbd) +Y </a:t>
              </a:r>
            </a:p>
          </p:txBody>
        </p:sp>
        <p:cxnSp>
          <p:nvCxnSpPr>
            <p:cNvPr id="59405" name="Straight Connector 62"/>
            <p:cNvCxnSpPr>
              <a:cxnSpLocks noChangeShapeType="1"/>
            </p:cNvCxnSpPr>
            <p:nvPr/>
          </p:nvCxnSpPr>
          <p:spPr bwMode="auto">
            <a:xfrm flipV="1">
              <a:off x="8077200" y="2895600"/>
              <a:ext cx="76200" cy="76200"/>
            </a:xfrm>
            <a:prstGeom prst="line">
              <a:avLst/>
            </a:prstGeom>
            <a:noFill/>
            <a:ln w="9525" algn="ctr">
              <a:solidFill>
                <a:schemeClr val="tx1"/>
              </a:solidFill>
              <a:round/>
              <a:headEnd/>
              <a:tailEnd/>
            </a:ln>
          </p:spPr>
        </p:cxnSp>
        <p:cxnSp>
          <p:nvCxnSpPr>
            <p:cNvPr id="59406" name="Straight Connector 63"/>
            <p:cNvCxnSpPr>
              <a:cxnSpLocks noChangeShapeType="1"/>
            </p:cNvCxnSpPr>
            <p:nvPr/>
          </p:nvCxnSpPr>
          <p:spPr bwMode="auto">
            <a:xfrm flipV="1">
              <a:off x="8077200" y="2971800"/>
              <a:ext cx="76200" cy="76200"/>
            </a:xfrm>
            <a:prstGeom prst="line">
              <a:avLst/>
            </a:prstGeom>
            <a:noFill/>
            <a:ln w="9525" algn="ctr">
              <a:solidFill>
                <a:schemeClr val="tx1"/>
              </a:solidFill>
              <a:round/>
              <a:headEnd/>
              <a:tailEnd/>
            </a:ln>
          </p:spPr>
        </p:cxnSp>
        <p:cxnSp>
          <p:nvCxnSpPr>
            <p:cNvPr id="59407" name="Straight Connector 64"/>
            <p:cNvCxnSpPr>
              <a:cxnSpLocks noChangeShapeType="1"/>
            </p:cNvCxnSpPr>
            <p:nvPr/>
          </p:nvCxnSpPr>
          <p:spPr bwMode="auto">
            <a:xfrm flipV="1">
              <a:off x="8077200" y="3048000"/>
              <a:ext cx="76200" cy="76200"/>
            </a:xfrm>
            <a:prstGeom prst="line">
              <a:avLst/>
            </a:prstGeom>
            <a:noFill/>
            <a:ln w="9525" algn="ctr">
              <a:solidFill>
                <a:schemeClr val="tx1"/>
              </a:solidFill>
              <a:round/>
              <a:headEnd/>
              <a:tailEnd/>
            </a:ln>
          </p:spPr>
        </p:cxnSp>
        <p:cxnSp>
          <p:nvCxnSpPr>
            <p:cNvPr id="59408" name="Straight Connector 65"/>
            <p:cNvCxnSpPr>
              <a:cxnSpLocks noChangeShapeType="1"/>
            </p:cNvCxnSpPr>
            <p:nvPr/>
          </p:nvCxnSpPr>
          <p:spPr bwMode="auto">
            <a:xfrm flipV="1">
              <a:off x="8077200" y="3124200"/>
              <a:ext cx="76200" cy="76200"/>
            </a:xfrm>
            <a:prstGeom prst="line">
              <a:avLst/>
            </a:prstGeom>
            <a:noFill/>
            <a:ln w="9525" algn="ctr">
              <a:solidFill>
                <a:schemeClr val="tx1"/>
              </a:solidFill>
              <a:round/>
              <a:headEnd/>
              <a:tailEnd/>
            </a:ln>
          </p:spPr>
        </p:cxnSp>
        <p:cxnSp>
          <p:nvCxnSpPr>
            <p:cNvPr id="59409" name="Straight Connector 66"/>
            <p:cNvCxnSpPr>
              <a:cxnSpLocks noChangeShapeType="1"/>
            </p:cNvCxnSpPr>
            <p:nvPr/>
          </p:nvCxnSpPr>
          <p:spPr bwMode="auto">
            <a:xfrm flipV="1">
              <a:off x="8077200" y="3200400"/>
              <a:ext cx="76200" cy="76200"/>
            </a:xfrm>
            <a:prstGeom prst="line">
              <a:avLst/>
            </a:prstGeom>
            <a:noFill/>
            <a:ln w="9525" algn="ctr">
              <a:solidFill>
                <a:schemeClr val="tx1"/>
              </a:solidFill>
              <a:round/>
              <a:headEnd/>
              <a:tailEnd/>
            </a:ln>
          </p:spPr>
        </p:cxnSp>
        <p:cxnSp>
          <p:nvCxnSpPr>
            <p:cNvPr id="59410" name="Straight Connector 67"/>
            <p:cNvCxnSpPr>
              <a:cxnSpLocks noChangeShapeType="1"/>
            </p:cNvCxnSpPr>
            <p:nvPr/>
          </p:nvCxnSpPr>
          <p:spPr bwMode="auto">
            <a:xfrm flipV="1">
              <a:off x="8077200" y="3276600"/>
              <a:ext cx="76200" cy="76200"/>
            </a:xfrm>
            <a:prstGeom prst="line">
              <a:avLst/>
            </a:prstGeom>
            <a:noFill/>
            <a:ln w="9525" algn="ctr">
              <a:solidFill>
                <a:schemeClr val="tx1"/>
              </a:solidFill>
              <a:round/>
              <a:headEnd/>
              <a:tailEnd/>
            </a:ln>
          </p:spPr>
        </p:cxnSp>
        <p:cxnSp>
          <p:nvCxnSpPr>
            <p:cNvPr id="59411" name="Straight Connector 68"/>
            <p:cNvCxnSpPr>
              <a:cxnSpLocks noChangeShapeType="1"/>
            </p:cNvCxnSpPr>
            <p:nvPr/>
          </p:nvCxnSpPr>
          <p:spPr bwMode="auto">
            <a:xfrm flipV="1">
              <a:off x="8077200" y="3352800"/>
              <a:ext cx="76200" cy="76200"/>
            </a:xfrm>
            <a:prstGeom prst="line">
              <a:avLst/>
            </a:prstGeom>
            <a:noFill/>
            <a:ln w="9525" algn="ctr">
              <a:solidFill>
                <a:schemeClr val="tx1"/>
              </a:solidFill>
              <a:round/>
              <a:headEnd/>
              <a:tailEnd/>
            </a:ln>
          </p:spPr>
        </p:cxnSp>
        <p:cxnSp>
          <p:nvCxnSpPr>
            <p:cNvPr id="59412" name="Straight Connector 69"/>
            <p:cNvCxnSpPr>
              <a:cxnSpLocks noChangeShapeType="1"/>
            </p:cNvCxnSpPr>
            <p:nvPr/>
          </p:nvCxnSpPr>
          <p:spPr bwMode="auto">
            <a:xfrm flipV="1">
              <a:off x="8077200" y="3429000"/>
              <a:ext cx="76200" cy="76200"/>
            </a:xfrm>
            <a:prstGeom prst="line">
              <a:avLst/>
            </a:prstGeom>
            <a:noFill/>
            <a:ln w="9525" algn="ctr">
              <a:solidFill>
                <a:schemeClr val="tx1"/>
              </a:solidFill>
              <a:round/>
              <a:headEnd/>
              <a:tailEnd/>
            </a:ln>
          </p:spPr>
        </p:cxnSp>
        <p:cxnSp>
          <p:nvCxnSpPr>
            <p:cNvPr id="59413" name="Straight Connector 70"/>
            <p:cNvCxnSpPr>
              <a:cxnSpLocks noChangeShapeType="1"/>
            </p:cNvCxnSpPr>
            <p:nvPr/>
          </p:nvCxnSpPr>
          <p:spPr bwMode="auto">
            <a:xfrm flipV="1">
              <a:off x="8077200" y="3505200"/>
              <a:ext cx="76200" cy="76200"/>
            </a:xfrm>
            <a:prstGeom prst="line">
              <a:avLst/>
            </a:prstGeom>
            <a:noFill/>
            <a:ln w="9525" algn="ctr">
              <a:solidFill>
                <a:schemeClr val="tx1"/>
              </a:solidFill>
              <a:round/>
              <a:headEnd/>
              <a:tailEnd/>
            </a:ln>
          </p:spPr>
        </p:cxnSp>
        <p:cxnSp>
          <p:nvCxnSpPr>
            <p:cNvPr id="59414" name="Straight Connector 71"/>
            <p:cNvCxnSpPr>
              <a:cxnSpLocks noChangeShapeType="1"/>
            </p:cNvCxnSpPr>
            <p:nvPr/>
          </p:nvCxnSpPr>
          <p:spPr bwMode="auto">
            <a:xfrm flipV="1">
              <a:off x="8077200" y="3581400"/>
              <a:ext cx="76200" cy="76200"/>
            </a:xfrm>
            <a:prstGeom prst="line">
              <a:avLst/>
            </a:prstGeom>
            <a:noFill/>
            <a:ln w="9525" algn="ctr">
              <a:solidFill>
                <a:schemeClr val="tx1"/>
              </a:solidFill>
              <a:round/>
              <a:headEnd/>
              <a:tailEnd/>
            </a:ln>
          </p:spPr>
        </p:cxnSp>
        <p:cxnSp>
          <p:nvCxnSpPr>
            <p:cNvPr id="59415" name="Straight Connector 72"/>
            <p:cNvCxnSpPr>
              <a:cxnSpLocks noChangeShapeType="1"/>
            </p:cNvCxnSpPr>
            <p:nvPr/>
          </p:nvCxnSpPr>
          <p:spPr bwMode="auto">
            <a:xfrm flipV="1">
              <a:off x="8077200" y="3657600"/>
              <a:ext cx="76200" cy="76200"/>
            </a:xfrm>
            <a:prstGeom prst="line">
              <a:avLst/>
            </a:prstGeom>
            <a:noFill/>
            <a:ln w="9525" algn="ctr">
              <a:solidFill>
                <a:schemeClr val="tx1"/>
              </a:solidFill>
              <a:round/>
              <a:headEnd/>
              <a:tailEnd/>
            </a:ln>
          </p:spPr>
        </p:cxnSp>
        <p:cxnSp>
          <p:nvCxnSpPr>
            <p:cNvPr id="59416" name="Straight Connector 73"/>
            <p:cNvCxnSpPr>
              <a:cxnSpLocks noChangeShapeType="1"/>
            </p:cNvCxnSpPr>
            <p:nvPr/>
          </p:nvCxnSpPr>
          <p:spPr bwMode="auto">
            <a:xfrm flipV="1">
              <a:off x="8077200" y="3733800"/>
              <a:ext cx="76200" cy="76200"/>
            </a:xfrm>
            <a:prstGeom prst="line">
              <a:avLst/>
            </a:prstGeom>
            <a:noFill/>
            <a:ln w="9525" algn="ctr">
              <a:solidFill>
                <a:schemeClr val="tx1"/>
              </a:solidFill>
              <a:round/>
              <a:headEnd/>
              <a:tailEnd/>
            </a:ln>
          </p:spPr>
        </p:cxnSp>
        <p:cxnSp>
          <p:nvCxnSpPr>
            <p:cNvPr id="59417" name="Straight Connector 74"/>
            <p:cNvCxnSpPr>
              <a:cxnSpLocks noChangeShapeType="1"/>
            </p:cNvCxnSpPr>
            <p:nvPr/>
          </p:nvCxnSpPr>
          <p:spPr bwMode="auto">
            <a:xfrm flipV="1">
              <a:off x="8077200" y="3810000"/>
              <a:ext cx="76200" cy="76200"/>
            </a:xfrm>
            <a:prstGeom prst="line">
              <a:avLst/>
            </a:prstGeom>
            <a:noFill/>
            <a:ln w="9525" algn="ctr">
              <a:solidFill>
                <a:schemeClr val="tx1"/>
              </a:solidFill>
              <a:round/>
              <a:headEnd/>
              <a:tailEnd/>
            </a:ln>
          </p:spPr>
        </p:cxnSp>
        <p:cxnSp>
          <p:nvCxnSpPr>
            <p:cNvPr id="59418" name="Straight Connector 75"/>
            <p:cNvCxnSpPr>
              <a:cxnSpLocks noChangeShapeType="1"/>
            </p:cNvCxnSpPr>
            <p:nvPr/>
          </p:nvCxnSpPr>
          <p:spPr bwMode="auto">
            <a:xfrm flipV="1">
              <a:off x="8063753" y="3832412"/>
              <a:ext cx="76200" cy="76200"/>
            </a:xfrm>
            <a:prstGeom prst="line">
              <a:avLst/>
            </a:prstGeom>
            <a:noFill/>
            <a:ln w="9525" algn="ctr">
              <a:solidFill>
                <a:schemeClr val="tx1"/>
              </a:solidFill>
              <a:round/>
              <a:headEnd/>
              <a:tailEnd/>
            </a:ln>
          </p:spPr>
        </p:cxnSp>
        <p:cxnSp>
          <p:nvCxnSpPr>
            <p:cNvPr id="59419" name="Straight Connector 76"/>
            <p:cNvCxnSpPr>
              <a:cxnSpLocks noChangeShapeType="1"/>
            </p:cNvCxnSpPr>
            <p:nvPr/>
          </p:nvCxnSpPr>
          <p:spPr bwMode="auto">
            <a:xfrm flipV="1">
              <a:off x="8077200" y="3962400"/>
              <a:ext cx="76200" cy="76200"/>
            </a:xfrm>
            <a:prstGeom prst="line">
              <a:avLst/>
            </a:prstGeom>
            <a:noFill/>
            <a:ln w="9525" algn="ctr">
              <a:solidFill>
                <a:schemeClr val="tx1"/>
              </a:solidFill>
              <a:round/>
              <a:headEnd/>
              <a:tailEnd/>
            </a:ln>
          </p:spPr>
        </p:cxnSp>
        <p:cxnSp>
          <p:nvCxnSpPr>
            <p:cNvPr id="59420" name="Straight Connector 77"/>
            <p:cNvCxnSpPr>
              <a:cxnSpLocks noChangeShapeType="1"/>
            </p:cNvCxnSpPr>
            <p:nvPr/>
          </p:nvCxnSpPr>
          <p:spPr bwMode="auto">
            <a:xfrm flipV="1">
              <a:off x="8077200" y="4038600"/>
              <a:ext cx="76200" cy="76200"/>
            </a:xfrm>
            <a:prstGeom prst="line">
              <a:avLst/>
            </a:prstGeom>
            <a:noFill/>
            <a:ln w="9525" algn="ctr">
              <a:solidFill>
                <a:schemeClr val="tx1"/>
              </a:solidFill>
              <a:round/>
              <a:headEnd/>
              <a:tailEnd/>
            </a:ln>
          </p:spPr>
        </p:cxnSp>
        <p:cxnSp>
          <p:nvCxnSpPr>
            <p:cNvPr id="59421" name="Straight Connector 78"/>
            <p:cNvCxnSpPr>
              <a:cxnSpLocks noChangeShapeType="1"/>
            </p:cNvCxnSpPr>
            <p:nvPr/>
          </p:nvCxnSpPr>
          <p:spPr bwMode="auto">
            <a:xfrm flipV="1">
              <a:off x="8077200" y="2819400"/>
              <a:ext cx="76200" cy="76200"/>
            </a:xfrm>
            <a:prstGeom prst="line">
              <a:avLst/>
            </a:prstGeom>
            <a:noFill/>
            <a:ln w="9525" algn="ctr">
              <a:solidFill>
                <a:schemeClr val="tx1"/>
              </a:solidFill>
              <a:round/>
              <a:headEnd/>
              <a:tailEnd/>
            </a:ln>
          </p:spPr>
        </p:cxnSp>
        <p:sp>
          <p:nvSpPr>
            <p:cNvPr id="59422" name="TextBox 79"/>
            <p:cNvSpPr txBox="1">
              <a:spLocks noChangeArrowheads="1"/>
            </p:cNvSpPr>
            <p:nvPr/>
          </p:nvSpPr>
          <p:spPr bwMode="auto">
            <a:xfrm>
              <a:off x="7385418" y="4230627"/>
              <a:ext cx="1707013" cy="470238"/>
            </a:xfrm>
            <a:prstGeom prst="rect">
              <a:avLst/>
            </a:prstGeom>
            <a:noFill/>
            <a:ln w="9525">
              <a:noFill/>
              <a:miter lim="800000"/>
              <a:headEnd/>
              <a:tailEnd/>
            </a:ln>
          </p:spPr>
          <p:txBody>
            <a:bodyPr>
              <a:spAutoFit/>
            </a:bodyPr>
            <a:lstStyle/>
            <a:p>
              <a:r>
                <a:rPr lang="en-US" sz="900"/>
                <a:t>Symmetry</a:t>
              </a:r>
            </a:p>
          </p:txBody>
        </p:sp>
        <p:cxnSp>
          <p:nvCxnSpPr>
            <p:cNvPr id="59423" name="Straight Connector 80"/>
            <p:cNvCxnSpPr>
              <a:cxnSpLocks noChangeShapeType="1"/>
            </p:cNvCxnSpPr>
            <p:nvPr/>
          </p:nvCxnSpPr>
          <p:spPr bwMode="auto">
            <a:xfrm flipV="1">
              <a:off x="990600" y="2133600"/>
              <a:ext cx="0" cy="304800"/>
            </a:xfrm>
            <a:prstGeom prst="line">
              <a:avLst/>
            </a:prstGeom>
            <a:noFill/>
            <a:ln w="9525" algn="ctr">
              <a:solidFill>
                <a:schemeClr val="tx1"/>
              </a:solidFill>
              <a:round/>
              <a:headEnd/>
              <a:tailEnd/>
            </a:ln>
          </p:spPr>
        </p:cxnSp>
        <p:cxnSp>
          <p:nvCxnSpPr>
            <p:cNvPr id="59424" name="Straight Connector 81"/>
            <p:cNvCxnSpPr>
              <a:cxnSpLocks noChangeShapeType="1"/>
            </p:cNvCxnSpPr>
            <p:nvPr/>
          </p:nvCxnSpPr>
          <p:spPr bwMode="auto">
            <a:xfrm flipV="1">
              <a:off x="8077200" y="2133600"/>
              <a:ext cx="0" cy="304800"/>
            </a:xfrm>
            <a:prstGeom prst="line">
              <a:avLst/>
            </a:prstGeom>
            <a:noFill/>
            <a:ln w="9525" algn="ctr">
              <a:solidFill>
                <a:schemeClr val="tx1"/>
              </a:solidFill>
              <a:round/>
              <a:headEnd/>
              <a:tailEnd/>
            </a:ln>
          </p:spPr>
        </p:cxnSp>
        <p:cxnSp>
          <p:nvCxnSpPr>
            <p:cNvPr id="59425" name="Straight Connector 82"/>
            <p:cNvCxnSpPr>
              <a:cxnSpLocks noChangeShapeType="1"/>
            </p:cNvCxnSpPr>
            <p:nvPr/>
          </p:nvCxnSpPr>
          <p:spPr bwMode="auto">
            <a:xfrm>
              <a:off x="990600" y="2286000"/>
              <a:ext cx="7086600" cy="0"/>
            </a:xfrm>
            <a:prstGeom prst="line">
              <a:avLst/>
            </a:prstGeom>
            <a:noFill/>
            <a:ln w="9525" algn="ctr">
              <a:solidFill>
                <a:schemeClr val="tx1"/>
              </a:solidFill>
              <a:round/>
              <a:headEnd type="triangle" w="med" len="med"/>
              <a:tailEnd type="triangle" w="med" len="med"/>
            </a:ln>
          </p:spPr>
        </p:cxnSp>
        <p:sp>
          <p:nvSpPr>
            <p:cNvPr id="59426" name="TextBox 83"/>
            <p:cNvSpPr txBox="1">
              <a:spLocks noChangeArrowheads="1"/>
            </p:cNvSpPr>
            <p:nvPr/>
          </p:nvSpPr>
          <p:spPr bwMode="auto">
            <a:xfrm>
              <a:off x="4267200" y="2057400"/>
              <a:ext cx="914400" cy="261610"/>
            </a:xfrm>
            <a:prstGeom prst="rect">
              <a:avLst/>
            </a:prstGeom>
            <a:noFill/>
            <a:ln w="9525">
              <a:noFill/>
              <a:miter lim="800000"/>
              <a:headEnd/>
              <a:tailEnd/>
            </a:ln>
          </p:spPr>
          <p:txBody>
            <a:bodyPr>
              <a:spAutoFit/>
            </a:bodyPr>
            <a:lstStyle/>
            <a:p>
              <a:r>
                <a:rPr lang="en-US" sz="1100"/>
                <a:t>75m</a:t>
              </a:r>
            </a:p>
          </p:txBody>
        </p:sp>
        <p:cxnSp>
          <p:nvCxnSpPr>
            <p:cNvPr id="59427" name="Straight Connector 84"/>
            <p:cNvCxnSpPr>
              <a:cxnSpLocks noChangeShapeType="1"/>
            </p:cNvCxnSpPr>
            <p:nvPr/>
          </p:nvCxnSpPr>
          <p:spPr bwMode="auto">
            <a:xfrm flipV="1">
              <a:off x="5715000" y="2743200"/>
              <a:ext cx="0" cy="1371600"/>
            </a:xfrm>
            <a:prstGeom prst="line">
              <a:avLst/>
            </a:prstGeom>
            <a:noFill/>
            <a:ln w="9525" algn="ctr">
              <a:solidFill>
                <a:schemeClr val="tx1"/>
              </a:solidFill>
              <a:round/>
              <a:headEnd/>
              <a:tailEnd/>
            </a:ln>
          </p:spPr>
        </p:cxnSp>
        <p:cxnSp>
          <p:nvCxnSpPr>
            <p:cNvPr id="59428" name="Straight Connector 85"/>
            <p:cNvCxnSpPr>
              <a:cxnSpLocks noChangeShapeType="1"/>
            </p:cNvCxnSpPr>
            <p:nvPr/>
          </p:nvCxnSpPr>
          <p:spPr bwMode="auto">
            <a:xfrm flipV="1">
              <a:off x="3352800" y="2743200"/>
              <a:ext cx="0" cy="1371600"/>
            </a:xfrm>
            <a:prstGeom prst="line">
              <a:avLst/>
            </a:prstGeom>
            <a:noFill/>
            <a:ln w="9525" algn="ctr">
              <a:solidFill>
                <a:schemeClr val="tx1"/>
              </a:solidFill>
              <a:round/>
              <a:headEnd/>
              <a:tailEnd/>
            </a:ln>
          </p:spPr>
        </p:cxnSp>
        <p:cxnSp>
          <p:nvCxnSpPr>
            <p:cNvPr id="59429" name="Straight Connector 86"/>
            <p:cNvCxnSpPr>
              <a:cxnSpLocks noChangeShapeType="1"/>
            </p:cNvCxnSpPr>
            <p:nvPr/>
          </p:nvCxnSpPr>
          <p:spPr bwMode="auto">
            <a:xfrm flipV="1">
              <a:off x="5715000" y="2362200"/>
              <a:ext cx="0" cy="304800"/>
            </a:xfrm>
            <a:prstGeom prst="line">
              <a:avLst/>
            </a:prstGeom>
            <a:noFill/>
            <a:ln w="9525" algn="ctr">
              <a:solidFill>
                <a:schemeClr val="tx1"/>
              </a:solidFill>
              <a:round/>
              <a:headEnd/>
              <a:tailEnd/>
            </a:ln>
          </p:spPr>
        </p:cxnSp>
        <p:cxnSp>
          <p:nvCxnSpPr>
            <p:cNvPr id="59430" name="Straight Connector 87"/>
            <p:cNvCxnSpPr>
              <a:cxnSpLocks noChangeShapeType="1"/>
            </p:cNvCxnSpPr>
            <p:nvPr/>
          </p:nvCxnSpPr>
          <p:spPr bwMode="auto">
            <a:xfrm flipV="1">
              <a:off x="8077200" y="2362200"/>
              <a:ext cx="0" cy="304800"/>
            </a:xfrm>
            <a:prstGeom prst="line">
              <a:avLst/>
            </a:prstGeom>
            <a:noFill/>
            <a:ln w="9525" algn="ctr">
              <a:solidFill>
                <a:schemeClr val="tx1"/>
              </a:solidFill>
              <a:round/>
              <a:headEnd/>
              <a:tailEnd/>
            </a:ln>
          </p:spPr>
        </p:cxnSp>
        <p:cxnSp>
          <p:nvCxnSpPr>
            <p:cNvPr id="59431" name="Straight Connector 88"/>
            <p:cNvCxnSpPr>
              <a:cxnSpLocks noChangeShapeType="1"/>
            </p:cNvCxnSpPr>
            <p:nvPr/>
          </p:nvCxnSpPr>
          <p:spPr bwMode="auto">
            <a:xfrm>
              <a:off x="5715000" y="2514600"/>
              <a:ext cx="2362200" cy="0"/>
            </a:xfrm>
            <a:prstGeom prst="line">
              <a:avLst/>
            </a:prstGeom>
            <a:noFill/>
            <a:ln w="9525" algn="ctr">
              <a:solidFill>
                <a:schemeClr val="tx1"/>
              </a:solidFill>
              <a:round/>
              <a:headEnd type="triangle" w="med" len="med"/>
              <a:tailEnd type="triangle" w="med" len="med"/>
            </a:ln>
          </p:spPr>
        </p:cxnSp>
        <p:sp>
          <p:nvSpPr>
            <p:cNvPr id="90" name="TextBox 89"/>
            <p:cNvSpPr txBox="1"/>
            <p:nvPr/>
          </p:nvSpPr>
          <p:spPr>
            <a:xfrm>
              <a:off x="6780851" y="2287078"/>
              <a:ext cx="913964" cy="436709"/>
            </a:xfrm>
            <a:prstGeom prst="rect">
              <a:avLst/>
            </a:prstGeom>
            <a:noFill/>
          </p:spPr>
          <p:txBody>
            <a:bodyPr>
              <a:spAutoFit/>
            </a:bodyPr>
            <a:lstStyle/>
            <a:p>
              <a:pPr>
                <a:defRPr/>
              </a:pPr>
              <a:r>
                <a:rPr lang="en-US" sz="800" dirty="0"/>
                <a:t>25m</a:t>
              </a:r>
              <a:endParaRPr lang="en-US" sz="1050" dirty="0"/>
            </a:p>
          </p:txBody>
        </p:sp>
        <p:cxnSp>
          <p:nvCxnSpPr>
            <p:cNvPr id="59433" name="Straight Connector 90"/>
            <p:cNvCxnSpPr>
              <a:cxnSpLocks noChangeShapeType="1"/>
            </p:cNvCxnSpPr>
            <p:nvPr/>
          </p:nvCxnSpPr>
          <p:spPr bwMode="auto">
            <a:xfrm flipV="1">
              <a:off x="3352800" y="2362200"/>
              <a:ext cx="0" cy="304800"/>
            </a:xfrm>
            <a:prstGeom prst="line">
              <a:avLst/>
            </a:prstGeom>
            <a:noFill/>
            <a:ln w="9525" algn="ctr">
              <a:solidFill>
                <a:schemeClr val="tx1"/>
              </a:solidFill>
              <a:round/>
              <a:headEnd/>
              <a:tailEnd/>
            </a:ln>
          </p:spPr>
        </p:cxnSp>
        <p:cxnSp>
          <p:nvCxnSpPr>
            <p:cNvPr id="59434" name="Straight Connector 91"/>
            <p:cNvCxnSpPr>
              <a:cxnSpLocks noChangeShapeType="1"/>
            </p:cNvCxnSpPr>
            <p:nvPr/>
          </p:nvCxnSpPr>
          <p:spPr bwMode="auto">
            <a:xfrm>
              <a:off x="3352800" y="2514600"/>
              <a:ext cx="2362200" cy="0"/>
            </a:xfrm>
            <a:prstGeom prst="line">
              <a:avLst/>
            </a:prstGeom>
            <a:noFill/>
            <a:ln w="9525" algn="ctr">
              <a:solidFill>
                <a:schemeClr val="tx1"/>
              </a:solidFill>
              <a:round/>
              <a:headEnd type="triangle" w="med" len="med"/>
              <a:tailEnd type="triangle" w="med" len="med"/>
            </a:ln>
          </p:spPr>
        </p:cxnSp>
        <p:sp>
          <p:nvSpPr>
            <p:cNvPr id="93" name="TextBox 92"/>
            <p:cNvSpPr txBox="1"/>
            <p:nvPr/>
          </p:nvSpPr>
          <p:spPr>
            <a:xfrm>
              <a:off x="4266564" y="2212675"/>
              <a:ext cx="913962" cy="439945"/>
            </a:xfrm>
            <a:prstGeom prst="rect">
              <a:avLst/>
            </a:prstGeom>
            <a:noFill/>
          </p:spPr>
          <p:txBody>
            <a:bodyPr>
              <a:spAutoFit/>
            </a:bodyPr>
            <a:lstStyle/>
            <a:p>
              <a:pPr>
                <a:defRPr/>
              </a:pPr>
              <a:r>
                <a:rPr lang="en-US" sz="800" dirty="0"/>
                <a:t>25m</a:t>
              </a:r>
              <a:endParaRPr lang="en-US" sz="1050" dirty="0"/>
            </a:p>
          </p:txBody>
        </p:sp>
        <p:cxnSp>
          <p:nvCxnSpPr>
            <p:cNvPr id="59436" name="Straight Connector 93"/>
            <p:cNvCxnSpPr>
              <a:cxnSpLocks noChangeShapeType="1"/>
            </p:cNvCxnSpPr>
            <p:nvPr/>
          </p:nvCxnSpPr>
          <p:spPr bwMode="auto">
            <a:xfrm flipV="1">
              <a:off x="990600" y="2362200"/>
              <a:ext cx="0" cy="304800"/>
            </a:xfrm>
            <a:prstGeom prst="line">
              <a:avLst/>
            </a:prstGeom>
            <a:noFill/>
            <a:ln w="9525" algn="ctr">
              <a:solidFill>
                <a:schemeClr val="tx1"/>
              </a:solidFill>
              <a:round/>
              <a:headEnd/>
              <a:tailEnd/>
            </a:ln>
          </p:spPr>
        </p:cxnSp>
        <p:cxnSp>
          <p:nvCxnSpPr>
            <p:cNvPr id="59437" name="Straight Connector 94"/>
            <p:cNvCxnSpPr>
              <a:cxnSpLocks noChangeShapeType="1"/>
            </p:cNvCxnSpPr>
            <p:nvPr/>
          </p:nvCxnSpPr>
          <p:spPr bwMode="auto">
            <a:xfrm>
              <a:off x="990600" y="2514600"/>
              <a:ext cx="2362200" cy="0"/>
            </a:xfrm>
            <a:prstGeom prst="line">
              <a:avLst/>
            </a:prstGeom>
            <a:noFill/>
            <a:ln w="9525" algn="ctr">
              <a:solidFill>
                <a:schemeClr val="tx1"/>
              </a:solidFill>
              <a:round/>
              <a:headEnd type="triangle" w="med" len="med"/>
              <a:tailEnd type="triangle" w="med" len="med"/>
            </a:ln>
          </p:spPr>
        </p:cxnSp>
        <p:sp>
          <p:nvSpPr>
            <p:cNvPr id="96" name="TextBox 95"/>
            <p:cNvSpPr txBox="1"/>
            <p:nvPr/>
          </p:nvSpPr>
          <p:spPr>
            <a:xfrm>
              <a:off x="1905196" y="2238554"/>
              <a:ext cx="913962" cy="439945"/>
            </a:xfrm>
            <a:prstGeom prst="rect">
              <a:avLst/>
            </a:prstGeom>
            <a:noFill/>
          </p:spPr>
          <p:txBody>
            <a:bodyPr>
              <a:spAutoFit/>
            </a:bodyPr>
            <a:lstStyle/>
            <a:p>
              <a:pPr>
                <a:defRPr/>
              </a:pPr>
              <a:r>
                <a:rPr lang="en-US" sz="800" dirty="0"/>
                <a:t>25m</a:t>
              </a:r>
              <a:endParaRPr lang="en-US" sz="1050" dirty="0"/>
            </a:p>
          </p:txBody>
        </p:sp>
        <p:cxnSp>
          <p:nvCxnSpPr>
            <p:cNvPr id="59439" name="Straight Connector 96"/>
            <p:cNvCxnSpPr>
              <a:cxnSpLocks noChangeShapeType="1"/>
            </p:cNvCxnSpPr>
            <p:nvPr/>
          </p:nvCxnSpPr>
          <p:spPr bwMode="auto">
            <a:xfrm>
              <a:off x="990600" y="3962400"/>
              <a:ext cx="7086600" cy="0"/>
            </a:xfrm>
            <a:prstGeom prst="line">
              <a:avLst/>
            </a:prstGeom>
            <a:noFill/>
            <a:ln w="9525" algn="ctr">
              <a:solidFill>
                <a:schemeClr val="tx1"/>
              </a:solidFill>
              <a:round/>
              <a:headEnd/>
              <a:tailEnd/>
            </a:ln>
          </p:spPr>
        </p:cxnSp>
        <p:cxnSp>
          <p:nvCxnSpPr>
            <p:cNvPr id="59440" name="Straight Connector 97"/>
            <p:cNvCxnSpPr>
              <a:cxnSpLocks noChangeShapeType="1"/>
            </p:cNvCxnSpPr>
            <p:nvPr/>
          </p:nvCxnSpPr>
          <p:spPr bwMode="auto">
            <a:xfrm>
              <a:off x="990600" y="3810000"/>
              <a:ext cx="7086600" cy="0"/>
            </a:xfrm>
            <a:prstGeom prst="line">
              <a:avLst/>
            </a:prstGeom>
            <a:noFill/>
            <a:ln w="9525" algn="ctr">
              <a:solidFill>
                <a:schemeClr val="tx1"/>
              </a:solidFill>
              <a:round/>
              <a:headEnd/>
              <a:tailEnd/>
            </a:ln>
          </p:spPr>
        </p:cxnSp>
        <p:cxnSp>
          <p:nvCxnSpPr>
            <p:cNvPr id="59441" name="Straight Connector 98"/>
            <p:cNvCxnSpPr>
              <a:cxnSpLocks noChangeShapeType="1"/>
            </p:cNvCxnSpPr>
            <p:nvPr/>
          </p:nvCxnSpPr>
          <p:spPr bwMode="auto">
            <a:xfrm>
              <a:off x="990600" y="3657600"/>
              <a:ext cx="7086600" cy="0"/>
            </a:xfrm>
            <a:prstGeom prst="line">
              <a:avLst/>
            </a:prstGeom>
            <a:noFill/>
            <a:ln w="9525" algn="ctr">
              <a:solidFill>
                <a:schemeClr val="tx1"/>
              </a:solidFill>
              <a:round/>
              <a:headEnd/>
              <a:tailEnd/>
            </a:ln>
          </p:spPr>
        </p:cxnSp>
        <p:cxnSp>
          <p:nvCxnSpPr>
            <p:cNvPr id="59442" name="Straight Connector 99"/>
            <p:cNvCxnSpPr>
              <a:cxnSpLocks noChangeShapeType="1"/>
            </p:cNvCxnSpPr>
            <p:nvPr/>
          </p:nvCxnSpPr>
          <p:spPr bwMode="auto">
            <a:xfrm>
              <a:off x="990600" y="3505200"/>
              <a:ext cx="7086600" cy="0"/>
            </a:xfrm>
            <a:prstGeom prst="line">
              <a:avLst/>
            </a:prstGeom>
            <a:noFill/>
            <a:ln w="9525" algn="ctr">
              <a:solidFill>
                <a:schemeClr val="tx1"/>
              </a:solidFill>
              <a:round/>
              <a:headEnd/>
              <a:tailEnd/>
            </a:ln>
          </p:spPr>
        </p:cxnSp>
        <p:cxnSp>
          <p:nvCxnSpPr>
            <p:cNvPr id="59443" name="Straight Connector 100"/>
            <p:cNvCxnSpPr>
              <a:cxnSpLocks noChangeShapeType="1"/>
            </p:cNvCxnSpPr>
            <p:nvPr/>
          </p:nvCxnSpPr>
          <p:spPr bwMode="auto">
            <a:xfrm>
              <a:off x="990600" y="3352800"/>
              <a:ext cx="7086600" cy="0"/>
            </a:xfrm>
            <a:prstGeom prst="line">
              <a:avLst/>
            </a:prstGeom>
            <a:noFill/>
            <a:ln w="9525" algn="ctr">
              <a:solidFill>
                <a:schemeClr val="tx1"/>
              </a:solidFill>
              <a:round/>
              <a:headEnd/>
              <a:tailEnd/>
            </a:ln>
          </p:spPr>
        </p:cxnSp>
        <p:cxnSp>
          <p:nvCxnSpPr>
            <p:cNvPr id="59444" name="Straight Connector 101"/>
            <p:cNvCxnSpPr>
              <a:cxnSpLocks noChangeShapeType="1"/>
            </p:cNvCxnSpPr>
            <p:nvPr/>
          </p:nvCxnSpPr>
          <p:spPr bwMode="auto">
            <a:xfrm>
              <a:off x="990600" y="3200400"/>
              <a:ext cx="7086600" cy="0"/>
            </a:xfrm>
            <a:prstGeom prst="line">
              <a:avLst/>
            </a:prstGeom>
            <a:noFill/>
            <a:ln w="9525" algn="ctr">
              <a:solidFill>
                <a:schemeClr val="tx1"/>
              </a:solidFill>
              <a:round/>
              <a:headEnd/>
              <a:tailEnd/>
            </a:ln>
          </p:spPr>
        </p:cxnSp>
        <p:cxnSp>
          <p:nvCxnSpPr>
            <p:cNvPr id="59445" name="Straight Connector 102"/>
            <p:cNvCxnSpPr>
              <a:cxnSpLocks noChangeShapeType="1"/>
            </p:cNvCxnSpPr>
            <p:nvPr/>
          </p:nvCxnSpPr>
          <p:spPr bwMode="auto">
            <a:xfrm>
              <a:off x="990600" y="2971800"/>
              <a:ext cx="7086600" cy="0"/>
            </a:xfrm>
            <a:prstGeom prst="line">
              <a:avLst/>
            </a:prstGeom>
            <a:noFill/>
            <a:ln w="9525" algn="ctr">
              <a:solidFill>
                <a:schemeClr val="tx1"/>
              </a:solidFill>
              <a:round/>
              <a:headEnd/>
              <a:tailEnd/>
            </a:ln>
          </p:spPr>
        </p:cxnSp>
        <p:sp>
          <p:nvSpPr>
            <p:cNvPr id="59446" name="TextBox 103"/>
            <p:cNvSpPr txBox="1">
              <a:spLocks noChangeArrowheads="1"/>
            </p:cNvSpPr>
            <p:nvPr/>
          </p:nvSpPr>
          <p:spPr bwMode="auto">
            <a:xfrm>
              <a:off x="3302729" y="4571999"/>
              <a:ext cx="2375675" cy="470238"/>
            </a:xfrm>
            <a:prstGeom prst="rect">
              <a:avLst/>
            </a:prstGeom>
            <a:noFill/>
            <a:ln w="9525">
              <a:noFill/>
              <a:miter lim="800000"/>
              <a:headEnd/>
              <a:tailEnd/>
            </a:ln>
          </p:spPr>
          <p:txBody>
            <a:bodyPr>
              <a:spAutoFit/>
            </a:bodyPr>
            <a:lstStyle/>
            <a:p>
              <a:pPr algn="ctr"/>
              <a:r>
                <a:rPr lang="en-US" sz="900"/>
                <a:t>bulkheads</a:t>
              </a:r>
              <a:endParaRPr lang="en-US" sz="1100"/>
            </a:p>
          </p:txBody>
        </p:sp>
        <p:cxnSp>
          <p:nvCxnSpPr>
            <p:cNvPr id="59447" name="Straight Connector 104"/>
            <p:cNvCxnSpPr>
              <a:cxnSpLocks noChangeShapeType="1"/>
            </p:cNvCxnSpPr>
            <p:nvPr/>
          </p:nvCxnSpPr>
          <p:spPr bwMode="auto">
            <a:xfrm flipH="1" flipV="1">
              <a:off x="3352800" y="4191000"/>
              <a:ext cx="762000" cy="381000"/>
            </a:xfrm>
            <a:prstGeom prst="line">
              <a:avLst/>
            </a:prstGeom>
            <a:noFill/>
            <a:ln w="9525" algn="ctr">
              <a:solidFill>
                <a:schemeClr val="tx1"/>
              </a:solidFill>
              <a:round/>
              <a:headEnd/>
              <a:tailEnd type="triangle" w="med" len="med"/>
            </a:ln>
          </p:spPr>
        </p:cxnSp>
        <p:cxnSp>
          <p:nvCxnSpPr>
            <p:cNvPr id="59448" name="Straight Connector 105"/>
            <p:cNvCxnSpPr>
              <a:cxnSpLocks noChangeShapeType="1"/>
            </p:cNvCxnSpPr>
            <p:nvPr/>
          </p:nvCxnSpPr>
          <p:spPr bwMode="auto">
            <a:xfrm flipV="1">
              <a:off x="4800600" y="4191000"/>
              <a:ext cx="838200" cy="381000"/>
            </a:xfrm>
            <a:prstGeom prst="line">
              <a:avLst/>
            </a:prstGeom>
            <a:noFill/>
            <a:ln w="9525" algn="ctr">
              <a:solidFill>
                <a:schemeClr val="tx1"/>
              </a:solidFill>
              <a:round/>
              <a:headEnd/>
              <a:tailEnd type="triangle" w="med" len="med"/>
            </a:ln>
          </p:spPr>
        </p:cxnSp>
        <p:sp>
          <p:nvSpPr>
            <p:cNvPr id="59449" name="Left Brace 106"/>
            <p:cNvSpPr>
              <a:spLocks/>
            </p:cNvSpPr>
            <p:nvPr/>
          </p:nvSpPr>
          <p:spPr bwMode="auto">
            <a:xfrm>
              <a:off x="533400" y="2895600"/>
              <a:ext cx="381000" cy="1143000"/>
            </a:xfrm>
            <a:prstGeom prst="leftBrace">
              <a:avLst>
                <a:gd name="adj1" fmla="val 8333"/>
                <a:gd name="adj2" fmla="val 50000"/>
              </a:avLst>
            </a:prstGeom>
            <a:noFill/>
            <a:ln w="9525" algn="ctr">
              <a:solidFill>
                <a:schemeClr val="tx1"/>
              </a:solidFill>
              <a:round/>
              <a:headEnd/>
              <a:tailEnd/>
            </a:ln>
          </p:spPr>
          <p:txBody>
            <a:bodyPr anchor="ctr"/>
            <a:lstStyle/>
            <a:p>
              <a:pPr algn="ctr"/>
              <a:endParaRPr lang="en-US"/>
            </a:p>
          </p:txBody>
        </p:sp>
        <p:sp>
          <p:nvSpPr>
            <p:cNvPr id="59450" name="TextBox 107"/>
            <p:cNvSpPr txBox="1">
              <a:spLocks noChangeArrowheads="1"/>
            </p:cNvSpPr>
            <p:nvPr/>
          </p:nvSpPr>
          <p:spPr bwMode="auto">
            <a:xfrm>
              <a:off x="-637543" y="3352800"/>
              <a:ext cx="1255804" cy="438891"/>
            </a:xfrm>
            <a:prstGeom prst="rect">
              <a:avLst/>
            </a:prstGeom>
            <a:noFill/>
            <a:ln w="9525">
              <a:noFill/>
              <a:miter lim="800000"/>
              <a:headEnd/>
              <a:tailEnd/>
            </a:ln>
          </p:spPr>
          <p:txBody>
            <a:bodyPr>
              <a:spAutoFit/>
            </a:bodyPr>
            <a:lstStyle/>
            <a:p>
              <a:r>
                <a:rPr lang="en-US" sz="800"/>
                <a:t>beams</a:t>
              </a:r>
              <a:endParaRPr lang="en-US" sz="1100"/>
            </a:p>
          </p:txBody>
        </p:sp>
        <p:cxnSp>
          <p:nvCxnSpPr>
            <p:cNvPr id="59451" name="Straight Connector 108"/>
            <p:cNvCxnSpPr>
              <a:cxnSpLocks noChangeShapeType="1"/>
            </p:cNvCxnSpPr>
            <p:nvPr/>
          </p:nvCxnSpPr>
          <p:spPr bwMode="auto">
            <a:xfrm flipV="1">
              <a:off x="8077200" y="2743200"/>
              <a:ext cx="76200" cy="76200"/>
            </a:xfrm>
            <a:prstGeom prst="line">
              <a:avLst/>
            </a:prstGeom>
            <a:noFill/>
            <a:ln w="9525" algn="ctr">
              <a:solidFill>
                <a:schemeClr val="tx1"/>
              </a:solidFill>
              <a:round/>
              <a:headEnd/>
              <a:tailEnd/>
            </a:ln>
          </p:spPr>
        </p:cxnSp>
      </p:grpSp>
      <p:pic>
        <p:nvPicPr>
          <p:cNvPr id="59397" name="Picture 109"/>
          <p:cNvPicPr>
            <a:picLocks noChangeAspect="1" noChangeArrowheads="1"/>
          </p:cNvPicPr>
          <p:nvPr/>
        </p:nvPicPr>
        <p:blipFill>
          <a:blip r:embed="rId2" cstate="print"/>
          <a:srcRect/>
          <a:stretch>
            <a:fillRect/>
          </a:stretch>
        </p:blipFill>
        <p:spPr bwMode="auto">
          <a:xfrm>
            <a:off x="4124325" y="3200400"/>
            <a:ext cx="4257675" cy="2667000"/>
          </a:xfrm>
          <a:prstGeom prst="rect">
            <a:avLst/>
          </a:prstGeom>
          <a:noFill/>
          <a:ln w="9525">
            <a:noFill/>
            <a:miter lim="800000"/>
            <a:headEnd/>
            <a:tailEnd/>
          </a:ln>
        </p:spPr>
      </p:pic>
      <p:sp>
        <p:nvSpPr>
          <p:cNvPr id="59398" name="TextBox 110"/>
          <p:cNvSpPr txBox="1">
            <a:spLocks noChangeArrowheads="1"/>
          </p:cNvSpPr>
          <p:nvPr/>
        </p:nvSpPr>
        <p:spPr bwMode="auto">
          <a:xfrm>
            <a:off x="6477000" y="4724400"/>
            <a:ext cx="2438400" cy="923925"/>
          </a:xfrm>
          <a:prstGeom prst="rect">
            <a:avLst/>
          </a:prstGeom>
          <a:noFill/>
          <a:ln w="9525">
            <a:noFill/>
            <a:miter lim="800000"/>
            <a:headEnd/>
            <a:tailEnd/>
          </a:ln>
        </p:spPr>
        <p:txBody>
          <a:bodyPr>
            <a:spAutoFit/>
          </a:bodyPr>
          <a:lstStyle/>
          <a:p>
            <a:r>
              <a:rPr lang="en-US" sz="900"/>
              <a:t>Mesh Size:	0.15m</a:t>
            </a:r>
          </a:p>
          <a:p>
            <a:r>
              <a:rPr lang="en-US" sz="900"/>
              <a:t>Nodes: 	122,089</a:t>
            </a:r>
          </a:p>
          <a:p>
            <a:r>
              <a:rPr lang="en-US" sz="900"/>
              <a:t>Elements:	126,490</a:t>
            </a:r>
          </a:p>
          <a:p>
            <a:r>
              <a:rPr lang="en-US" sz="900"/>
              <a:t>Weight: 	8,667,263 N</a:t>
            </a:r>
          </a:p>
          <a:p>
            <a:r>
              <a:rPr lang="en-US" sz="900"/>
              <a:t>	1,948,478 lbs</a:t>
            </a:r>
          </a:p>
          <a:p>
            <a:r>
              <a:rPr lang="en-US" sz="900"/>
              <a:t>	*half of the wing	 </a:t>
            </a:r>
          </a:p>
        </p:txBody>
      </p:sp>
      <p:sp>
        <p:nvSpPr>
          <p:cNvPr id="59399"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FE45FECC-F6B2-44F6-8AA5-AB20247C6FA6}" type="slidenum">
              <a:rPr lang="en-US" sz="1200" smtClean="0">
                <a:solidFill>
                  <a:schemeClr val="bg1"/>
                </a:solidFill>
              </a:rPr>
              <a:pPr algn="r"/>
              <a:t>43</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Wing Structural Analysis</a:t>
            </a:r>
          </a:p>
        </p:txBody>
      </p:sp>
      <p:sp>
        <p:nvSpPr>
          <p:cNvPr id="60419" name="TextBox 3"/>
          <p:cNvSpPr txBox="1">
            <a:spLocks noChangeArrowheads="1"/>
          </p:cNvSpPr>
          <p:nvPr/>
        </p:nvSpPr>
        <p:spPr bwMode="auto">
          <a:xfrm>
            <a:off x="1371600" y="1066800"/>
            <a:ext cx="6553200" cy="892175"/>
          </a:xfrm>
          <a:prstGeom prst="rect">
            <a:avLst/>
          </a:prstGeom>
          <a:noFill/>
          <a:ln w="9525">
            <a:noFill/>
            <a:miter lim="800000"/>
            <a:headEnd/>
            <a:tailEnd/>
          </a:ln>
        </p:spPr>
        <p:txBody>
          <a:bodyPr>
            <a:spAutoFit/>
          </a:bodyPr>
          <a:lstStyle/>
          <a:p>
            <a:pPr algn="ctr"/>
            <a:r>
              <a:rPr lang="en-US" sz="2000" b="1">
                <a:solidFill>
                  <a:srgbClr val="0070C0"/>
                </a:solidFill>
              </a:rPr>
              <a:t>Wing Deflection &amp; Stresses (Very High)</a:t>
            </a:r>
          </a:p>
          <a:p>
            <a:pPr algn="ctr"/>
            <a:r>
              <a:rPr lang="en-US" sz="1600" b="1">
                <a:solidFill>
                  <a:srgbClr val="0070C0"/>
                </a:solidFill>
              </a:rPr>
              <a:t>(Analysis values need to be rechecked, do not correlate with hand calculations or Solidworks analysis)</a:t>
            </a:r>
          </a:p>
        </p:txBody>
      </p:sp>
      <p:grpSp>
        <p:nvGrpSpPr>
          <p:cNvPr id="60420" name="Group 4"/>
          <p:cNvGrpSpPr>
            <a:grpSpLocks/>
          </p:cNvGrpSpPr>
          <p:nvPr/>
        </p:nvGrpSpPr>
        <p:grpSpPr bwMode="auto">
          <a:xfrm>
            <a:off x="304800" y="2209800"/>
            <a:ext cx="8534400" cy="4164013"/>
            <a:chOff x="0" y="1828800"/>
            <a:chExt cx="9022080" cy="4849757"/>
          </a:xfrm>
        </p:grpSpPr>
        <p:pic>
          <p:nvPicPr>
            <p:cNvPr id="60422" name="Picture 5"/>
            <p:cNvPicPr>
              <a:picLocks noChangeAspect="1" noChangeArrowheads="1"/>
            </p:cNvPicPr>
            <p:nvPr/>
          </p:nvPicPr>
          <p:blipFill>
            <a:blip r:embed="rId2" cstate="print"/>
            <a:srcRect/>
            <a:stretch>
              <a:fillRect/>
            </a:stretch>
          </p:blipFill>
          <p:spPr bwMode="auto">
            <a:xfrm>
              <a:off x="0" y="2514600"/>
              <a:ext cx="4425277" cy="2552593"/>
            </a:xfrm>
            <a:prstGeom prst="rect">
              <a:avLst/>
            </a:prstGeom>
            <a:noFill/>
            <a:ln w="9525">
              <a:noFill/>
              <a:miter lim="800000"/>
              <a:headEnd/>
              <a:tailEnd/>
            </a:ln>
          </p:spPr>
        </p:pic>
        <p:pic>
          <p:nvPicPr>
            <p:cNvPr id="60423" name="Picture 6"/>
            <p:cNvPicPr>
              <a:picLocks noChangeAspect="1" noChangeArrowheads="1"/>
            </p:cNvPicPr>
            <p:nvPr/>
          </p:nvPicPr>
          <p:blipFill>
            <a:blip r:embed="rId3" cstate="print"/>
            <a:srcRect/>
            <a:stretch>
              <a:fillRect/>
            </a:stretch>
          </p:blipFill>
          <p:spPr bwMode="auto">
            <a:xfrm>
              <a:off x="4572000" y="2514600"/>
              <a:ext cx="4450080" cy="2537460"/>
            </a:xfrm>
            <a:prstGeom prst="rect">
              <a:avLst/>
            </a:prstGeom>
            <a:noFill/>
            <a:ln w="9525">
              <a:noFill/>
              <a:miter lim="800000"/>
              <a:headEnd/>
              <a:tailEnd/>
            </a:ln>
          </p:spPr>
        </p:pic>
        <p:sp>
          <p:nvSpPr>
            <p:cNvPr id="60424" name="TextBox 7"/>
            <p:cNvSpPr txBox="1">
              <a:spLocks noChangeArrowheads="1"/>
            </p:cNvSpPr>
            <p:nvPr/>
          </p:nvSpPr>
          <p:spPr bwMode="auto">
            <a:xfrm>
              <a:off x="533400" y="2133600"/>
              <a:ext cx="1981200" cy="338554"/>
            </a:xfrm>
            <a:prstGeom prst="rect">
              <a:avLst/>
            </a:prstGeom>
            <a:noFill/>
            <a:ln w="9525">
              <a:noFill/>
              <a:miter lim="800000"/>
              <a:headEnd/>
              <a:tailEnd/>
            </a:ln>
          </p:spPr>
          <p:txBody>
            <a:bodyPr>
              <a:spAutoFit/>
            </a:bodyPr>
            <a:lstStyle/>
            <a:p>
              <a:r>
                <a:rPr lang="en-US" sz="1600"/>
                <a:t>Center to Starboard</a:t>
              </a:r>
            </a:p>
          </p:txBody>
        </p:sp>
        <p:sp>
          <p:nvSpPr>
            <p:cNvPr id="60425" name="TextBox 8"/>
            <p:cNvSpPr txBox="1">
              <a:spLocks noChangeArrowheads="1"/>
            </p:cNvSpPr>
            <p:nvPr/>
          </p:nvSpPr>
          <p:spPr bwMode="auto">
            <a:xfrm>
              <a:off x="6019800" y="2133600"/>
              <a:ext cx="1981200" cy="338554"/>
            </a:xfrm>
            <a:prstGeom prst="rect">
              <a:avLst/>
            </a:prstGeom>
            <a:noFill/>
            <a:ln w="9525">
              <a:noFill/>
              <a:miter lim="800000"/>
              <a:headEnd/>
              <a:tailEnd/>
            </a:ln>
          </p:spPr>
          <p:txBody>
            <a:bodyPr>
              <a:spAutoFit/>
            </a:bodyPr>
            <a:lstStyle/>
            <a:p>
              <a:r>
                <a:rPr lang="en-US" sz="1600"/>
                <a:t>Starboard to Center</a:t>
              </a:r>
            </a:p>
          </p:txBody>
        </p:sp>
        <p:cxnSp>
          <p:nvCxnSpPr>
            <p:cNvPr id="60426" name="Straight Arrow Connector 9"/>
            <p:cNvCxnSpPr>
              <a:cxnSpLocks noChangeShapeType="1"/>
            </p:cNvCxnSpPr>
            <p:nvPr/>
          </p:nvCxnSpPr>
          <p:spPr bwMode="auto">
            <a:xfrm>
              <a:off x="3048000" y="4724400"/>
              <a:ext cx="0" cy="685800"/>
            </a:xfrm>
            <a:prstGeom prst="straightConnector1">
              <a:avLst/>
            </a:prstGeom>
            <a:noFill/>
            <a:ln w="19050" algn="ctr">
              <a:solidFill>
                <a:schemeClr val="tx1"/>
              </a:solidFill>
              <a:round/>
              <a:headEnd/>
              <a:tailEnd type="triangle" w="lg" len="lg"/>
            </a:ln>
          </p:spPr>
        </p:cxnSp>
        <p:cxnSp>
          <p:nvCxnSpPr>
            <p:cNvPr id="60427" name="Straight Arrow Connector 10"/>
            <p:cNvCxnSpPr>
              <a:cxnSpLocks noChangeShapeType="1"/>
            </p:cNvCxnSpPr>
            <p:nvPr/>
          </p:nvCxnSpPr>
          <p:spPr bwMode="auto">
            <a:xfrm flipH="1">
              <a:off x="2362200" y="4724400"/>
              <a:ext cx="685800" cy="0"/>
            </a:xfrm>
            <a:prstGeom prst="straightConnector1">
              <a:avLst/>
            </a:prstGeom>
            <a:noFill/>
            <a:ln w="19050" algn="ctr">
              <a:solidFill>
                <a:schemeClr val="tx1"/>
              </a:solidFill>
              <a:round/>
              <a:headEnd/>
              <a:tailEnd type="triangle" w="lg" len="lg"/>
            </a:ln>
          </p:spPr>
        </p:cxnSp>
        <p:sp>
          <p:nvSpPr>
            <p:cNvPr id="60428" name="TextBox 11"/>
            <p:cNvSpPr txBox="1">
              <a:spLocks noChangeArrowheads="1"/>
            </p:cNvSpPr>
            <p:nvPr/>
          </p:nvSpPr>
          <p:spPr bwMode="auto">
            <a:xfrm>
              <a:off x="2743200" y="5410200"/>
              <a:ext cx="914400" cy="307777"/>
            </a:xfrm>
            <a:prstGeom prst="rect">
              <a:avLst/>
            </a:prstGeom>
            <a:noFill/>
            <a:ln w="9525">
              <a:noFill/>
              <a:miter lim="800000"/>
              <a:headEnd/>
              <a:tailEnd/>
            </a:ln>
          </p:spPr>
          <p:txBody>
            <a:bodyPr>
              <a:spAutoFit/>
            </a:bodyPr>
            <a:lstStyle/>
            <a:p>
              <a:r>
                <a:rPr lang="en-US" sz="1400"/>
                <a:t>+Z (dwn)</a:t>
              </a:r>
            </a:p>
          </p:txBody>
        </p:sp>
        <p:sp>
          <p:nvSpPr>
            <p:cNvPr id="60429" name="TextBox 12"/>
            <p:cNvSpPr txBox="1">
              <a:spLocks noChangeArrowheads="1"/>
            </p:cNvSpPr>
            <p:nvPr/>
          </p:nvSpPr>
          <p:spPr bwMode="auto">
            <a:xfrm>
              <a:off x="1600200" y="4598634"/>
              <a:ext cx="914400" cy="307777"/>
            </a:xfrm>
            <a:prstGeom prst="rect">
              <a:avLst/>
            </a:prstGeom>
            <a:noFill/>
            <a:ln w="9525">
              <a:noFill/>
              <a:miter lim="800000"/>
              <a:headEnd/>
              <a:tailEnd/>
            </a:ln>
          </p:spPr>
          <p:txBody>
            <a:bodyPr>
              <a:spAutoFit/>
            </a:bodyPr>
            <a:lstStyle/>
            <a:p>
              <a:r>
                <a:rPr lang="en-US" sz="1400"/>
                <a:t>+X (fwd)</a:t>
              </a:r>
            </a:p>
          </p:txBody>
        </p:sp>
        <p:cxnSp>
          <p:nvCxnSpPr>
            <p:cNvPr id="60430" name="Straight Arrow Connector 13"/>
            <p:cNvCxnSpPr>
              <a:cxnSpLocks noChangeShapeType="1"/>
            </p:cNvCxnSpPr>
            <p:nvPr/>
          </p:nvCxnSpPr>
          <p:spPr bwMode="auto">
            <a:xfrm>
              <a:off x="5715000" y="4724400"/>
              <a:ext cx="0" cy="685800"/>
            </a:xfrm>
            <a:prstGeom prst="straightConnector1">
              <a:avLst/>
            </a:prstGeom>
            <a:noFill/>
            <a:ln w="19050" algn="ctr">
              <a:solidFill>
                <a:schemeClr val="tx1"/>
              </a:solidFill>
              <a:round/>
              <a:headEnd/>
              <a:tailEnd type="triangle" w="lg" len="lg"/>
            </a:ln>
          </p:spPr>
        </p:cxnSp>
        <p:cxnSp>
          <p:nvCxnSpPr>
            <p:cNvPr id="60431" name="Straight Arrow Connector 14"/>
            <p:cNvCxnSpPr>
              <a:cxnSpLocks noChangeShapeType="1"/>
            </p:cNvCxnSpPr>
            <p:nvPr/>
          </p:nvCxnSpPr>
          <p:spPr bwMode="auto">
            <a:xfrm>
              <a:off x="5715000" y="4724400"/>
              <a:ext cx="685800" cy="0"/>
            </a:xfrm>
            <a:prstGeom prst="straightConnector1">
              <a:avLst/>
            </a:prstGeom>
            <a:noFill/>
            <a:ln w="19050" algn="ctr">
              <a:solidFill>
                <a:schemeClr val="tx1"/>
              </a:solidFill>
              <a:round/>
              <a:headEnd/>
              <a:tailEnd type="triangle" w="lg" len="lg"/>
            </a:ln>
          </p:spPr>
        </p:cxnSp>
        <p:sp>
          <p:nvSpPr>
            <p:cNvPr id="60432" name="TextBox 15"/>
            <p:cNvSpPr txBox="1">
              <a:spLocks noChangeArrowheads="1"/>
            </p:cNvSpPr>
            <p:nvPr/>
          </p:nvSpPr>
          <p:spPr bwMode="auto">
            <a:xfrm>
              <a:off x="5410200" y="5410200"/>
              <a:ext cx="914400" cy="307777"/>
            </a:xfrm>
            <a:prstGeom prst="rect">
              <a:avLst/>
            </a:prstGeom>
            <a:noFill/>
            <a:ln w="9525">
              <a:noFill/>
              <a:miter lim="800000"/>
              <a:headEnd/>
              <a:tailEnd/>
            </a:ln>
          </p:spPr>
          <p:txBody>
            <a:bodyPr>
              <a:spAutoFit/>
            </a:bodyPr>
            <a:lstStyle/>
            <a:p>
              <a:r>
                <a:rPr lang="en-US" sz="1400"/>
                <a:t>+Z (dwn)</a:t>
              </a:r>
            </a:p>
          </p:txBody>
        </p:sp>
        <p:sp>
          <p:nvSpPr>
            <p:cNvPr id="60433" name="TextBox 16"/>
            <p:cNvSpPr txBox="1">
              <a:spLocks noChangeArrowheads="1"/>
            </p:cNvSpPr>
            <p:nvPr/>
          </p:nvSpPr>
          <p:spPr bwMode="auto">
            <a:xfrm>
              <a:off x="6324600" y="4598634"/>
              <a:ext cx="914400" cy="307777"/>
            </a:xfrm>
            <a:prstGeom prst="rect">
              <a:avLst/>
            </a:prstGeom>
            <a:noFill/>
            <a:ln w="9525">
              <a:noFill/>
              <a:miter lim="800000"/>
              <a:headEnd/>
              <a:tailEnd/>
            </a:ln>
          </p:spPr>
          <p:txBody>
            <a:bodyPr>
              <a:spAutoFit/>
            </a:bodyPr>
            <a:lstStyle/>
            <a:p>
              <a:r>
                <a:rPr lang="en-US" sz="1400"/>
                <a:t>+X (fwd)</a:t>
              </a:r>
            </a:p>
          </p:txBody>
        </p:sp>
        <p:sp>
          <p:nvSpPr>
            <p:cNvPr id="60434" name="TextBox 17"/>
            <p:cNvSpPr txBox="1">
              <a:spLocks noChangeArrowheads="1"/>
            </p:cNvSpPr>
            <p:nvPr/>
          </p:nvSpPr>
          <p:spPr bwMode="auto">
            <a:xfrm>
              <a:off x="2819400" y="6172200"/>
              <a:ext cx="4114800" cy="307777"/>
            </a:xfrm>
            <a:prstGeom prst="rect">
              <a:avLst/>
            </a:prstGeom>
            <a:noFill/>
            <a:ln w="9525">
              <a:noFill/>
              <a:miter lim="800000"/>
              <a:headEnd/>
              <a:tailEnd/>
            </a:ln>
          </p:spPr>
          <p:txBody>
            <a:bodyPr>
              <a:spAutoFit/>
            </a:bodyPr>
            <a:lstStyle/>
            <a:p>
              <a:r>
                <a:rPr lang="en-US" sz="1400" b="1"/>
                <a:t>**ALL CONTOURS IN VON MISES**</a:t>
              </a:r>
            </a:p>
          </p:txBody>
        </p:sp>
        <p:sp>
          <p:nvSpPr>
            <p:cNvPr id="60435" name="TextBox 18"/>
            <p:cNvSpPr txBox="1">
              <a:spLocks noChangeArrowheads="1"/>
            </p:cNvSpPr>
            <p:nvPr/>
          </p:nvSpPr>
          <p:spPr bwMode="auto">
            <a:xfrm>
              <a:off x="2971800" y="1828800"/>
              <a:ext cx="1981200" cy="246221"/>
            </a:xfrm>
            <a:prstGeom prst="rect">
              <a:avLst/>
            </a:prstGeom>
            <a:noFill/>
            <a:ln w="9525">
              <a:noFill/>
              <a:miter lim="800000"/>
              <a:headEnd/>
              <a:tailEnd/>
            </a:ln>
          </p:spPr>
          <p:txBody>
            <a:bodyPr>
              <a:spAutoFit/>
            </a:bodyPr>
            <a:lstStyle/>
            <a:p>
              <a:r>
                <a:rPr lang="en-US" sz="1000"/>
                <a:t>Max deformation: 7.64m </a:t>
              </a:r>
            </a:p>
          </p:txBody>
        </p:sp>
        <p:cxnSp>
          <p:nvCxnSpPr>
            <p:cNvPr id="60436" name="Straight Arrow Connector 19"/>
            <p:cNvCxnSpPr>
              <a:cxnSpLocks noChangeShapeType="1"/>
            </p:cNvCxnSpPr>
            <p:nvPr/>
          </p:nvCxnSpPr>
          <p:spPr bwMode="auto">
            <a:xfrm flipH="1">
              <a:off x="3276600" y="2057400"/>
              <a:ext cx="381000" cy="457200"/>
            </a:xfrm>
            <a:prstGeom prst="straightConnector1">
              <a:avLst/>
            </a:prstGeom>
            <a:noFill/>
            <a:ln w="9525" algn="ctr">
              <a:solidFill>
                <a:schemeClr val="tx1"/>
              </a:solidFill>
              <a:round/>
              <a:headEnd/>
              <a:tailEnd type="arrow" w="med" len="med"/>
            </a:ln>
          </p:spPr>
        </p:cxnSp>
        <p:sp>
          <p:nvSpPr>
            <p:cNvPr id="60437" name="TextBox 20"/>
            <p:cNvSpPr txBox="1">
              <a:spLocks noChangeArrowheads="1"/>
            </p:cNvSpPr>
            <p:nvPr/>
          </p:nvSpPr>
          <p:spPr bwMode="auto">
            <a:xfrm>
              <a:off x="4343400" y="2268379"/>
              <a:ext cx="1981200" cy="246221"/>
            </a:xfrm>
            <a:prstGeom prst="rect">
              <a:avLst/>
            </a:prstGeom>
            <a:noFill/>
            <a:ln w="9525">
              <a:noFill/>
              <a:miter lim="800000"/>
              <a:headEnd/>
              <a:tailEnd/>
            </a:ln>
          </p:spPr>
          <p:txBody>
            <a:bodyPr>
              <a:spAutoFit/>
            </a:bodyPr>
            <a:lstStyle/>
            <a:p>
              <a:r>
                <a:rPr lang="en-US" sz="1000"/>
                <a:t>Max prin. stress: 9.18GPa </a:t>
              </a:r>
            </a:p>
          </p:txBody>
        </p:sp>
        <p:cxnSp>
          <p:nvCxnSpPr>
            <p:cNvPr id="60438" name="Straight Arrow Connector 21"/>
            <p:cNvCxnSpPr>
              <a:cxnSpLocks noChangeShapeType="1"/>
            </p:cNvCxnSpPr>
            <p:nvPr/>
          </p:nvCxnSpPr>
          <p:spPr bwMode="auto">
            <a:xfrm>
              <a:off x="5029200" y="2514600"/>
              <a:ext cx="457200" cy="152400"/>
            </a:xfrm>
            <a:prstGeom prst="straightConnector1">
              <a:avLst/>
            </a:prstGeom>
            <a:noFill/>
            <a:ln w="9525" algn="ctr">
              <a:solidFill>
                <a:schemeClr val="tx1"/>
              </a:solidFill>
              <a:round/>
              <a:headEnd/>
              <a:tailEnd type="arrow" w="med" len="med"/>
            </a:ln>
          </p:spPr>
        </p:cxnSp>
        <p:sp>
          <p:nvSpPr>
            <p:cNvPr id="60439" name="TextBox 22"/>
            <p:cNvSpPr txBox="1">
              <a:spLocks noChangeArrowheads="1"/>
            </p:cNvSpPr>
            <p:nvPr/>
          </p:nvSpPr>
          <p:spPr bwMode="auto">
            <a:xfrm>
              <a:off x="230909" y="5320146"/>
              <a:ext cx="2364509" cy="1107996"/>
            </a:xfrm>
            <a:prstGeom prst="rect">
              <a:avLst/>
            </a:prstGeom>
            <a:noFill/>
            <a:ln w="9525">
              <a:noFill/>
              <a:miter lim="800000"/>
              <a:headEnd/>
              <a:tailEnd/>
            </a:ln>
          </p:spPr>
          <p:txBody>
            <a:bodyPr>
              <a:spAutoFit/>
            </a:bodyPr>
            <a:lstStyle/>
            <a:p>
              <a:r>
                <a:rPr lang="en-US" sz="1100" b="1"/>
                <a:t>Notes: </a:t>
              </a:r>
            </a:p>
            <a:p>
              <a:pPr>
                <a:buFont typeface="Arial" charset="0"/>
                <a:buChar char="•"/>
              </a:pPr>
              <a:r>
                <a:rPr lang="en-US" sz="1100"/>
                <a:t>Rotor torque loading contributes to most of the wings deformation</a:t>
              </a:r>
            </a:p>
            <a:p>
              <a:pPr>
                <a:buFont typeface="Arial" charset="0"/>
                <a:buChar char="•"/>
              </a:pPr>
              <a:r>
                <a:rPr lang="en-US" sz="1100"/>
                <a:t>~6GPa principle stress on panels due to hydrostatic pressure (300psi)</a:t>
              </a:r>
            </a:p>
          </p:txBody>
        </p:sp>
        <p:sp>
          <p:nvSpPr>
            <p:cNvPr id="60440" name="TextBox 23"/>
            <p:cNvSpPr txBox="1">
              <a:spLocks noChangeArrowheads="1"/>
            </p:cNvSpPr>
            <p:nvPr/>
          </p:nvSpPr>
          <p:spPr bwMode="auto">
            <a:xfrm>
              <a:off x="2814788" y="6370780"/>
              <a:ext cx="4114800" cy="307777"/>
            </a:xfrm>
            <a:prstGeom prst="rect">
              <a:avLst/>
            </a:prstGeom>
            <a:noFill/>
            <a:ln w="9525">
              <a:noFill/>
              <a:miter lim="800000"/>
              <a:headEnd/>
              <a:tailEnd/>
            </a:ln>
          </p:spPr>
          <p:txBody>
            <a:bodyPr>
              <a:spAutoFit/>
            </a:bodyPr>
            <a:lstStyle/>
            <a:p>
              <a:r>
                <a:rPr lang="en-US" sz="1400" b="1"/>
                <a:t>**ACTUAL DEFORMATION SCALE**</a:t>
              </a:r>
            </a:p>
          </p:txBody>
        </p:sp>
      </p:grpSp>
      <p:sp>
        <p:nvSpPr>
          <p:cNvPr id="60421"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AE5E7CAC-AD08-42B7-8179-8F1FF858F337}" type="slidenum">
              <a:rPr lang="en-US" sz="1200" smtClean="0">
                <a:solidFill>
                  <a:schemeClr val="bg1"/>
                </a:solidFill>
              </a:rPr>
              <a:pPr algn="r"/>
              <a:t>44</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Wing Structural Analysis</a:t>
            </a:r>
          </a:p>
        </p:txBody>
      </p:sp>
      <p:sp>
        <p:nvSpPr>
          <p:cNvPr id="61443"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Wing Internal Structure Stresses (Very High)</a:t>
            </a:r>
          </a:p>
        </p:txBody>
      </p:sp>
      <p:pic>
        <p:nvPicPr>
          <p:cNvPr id="61444" name="Picture 4"/>
          <p:cNvPicPr>
            <a:picLocks noChangeAspect="1" noChangeArrowheads="1"/>
          </p:cNvPicPr>
          <p:nvPr/>
        </p:nvPicPr>
        <p:blipFill>
          <a:blip r:embed="rId2" cstate="print"/>
          <a:srcRect/>
          <a:stretch>
            <a:fillRect/>
          </a:stretch>
        </p:blipFill>
        <p:spPr bwMode="auto">
          <a:xfrm>
            <a:off x="685800" y="1600200"/>
            <a:ext cx="7951788" cy="4495800"/>
          </a:xfrm>
          <a:prstGeom prst="rect">
            <a:avLst/>
          </a:prstGeom>
          <a:noFill/>
          <a:ln w="9525">
            <a:noFill/>
            <a:miter lim="800000"/>
            <a:headEnd/>
            <a:tailEnd/>
          </a:ln>
        </p:spPr>
      </p:pic>
      <p:sp>
        <p:nvSpPr>
          <p:cNvPr id="61445"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A9C700E1-67C3-413F-B86B-4219A9A0EAEE}" type="slidenum">
              <a:rPr lang="en-US" sz="1200" smtClean="0">
                <a:solidFill>
                  <a:schemeClr val="bg1"/>
                </a:solidFill>
              </a:rPr>
              <a:pPr algn="r"/>
              <a:t>45</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Wing Structural Analysis</a:t>
            </a:r>
          </a:p>
        </p:txBody>
      </p:sp>
      <p:sp>
        <p:nvSpPr>
          <p:cNvPr id="62467"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Buckling Analysis</a:t>
            </a:r>
          </a:p>
        </p:txBody>
      </p:sp>
      <p:grpSp>
        <p:nvGrpSpPr>
          <p:cNvPr id="62468" name="Group 4"/>
          <p:cNvGrpSpPr>
            <a:grpSpLocks/>
          </p:cNvGrpSpPr>
          <p:nvPr/>
        </p:nvGrpSpPr>
        <p:grpSpPr bwMode="auto">
          <a:xfrm>
            <a:off x="3886200" y="1751013"/>
            <a:ext cx="5029200" cy="2605087"/>
            <a:chOff x="-274782" y="1502282"/>
            <a:chExt cx="9067801" cy="4728029"/>
          </a:xfrm>
        </p:grpSpPr>
        <p:sp>
          <p:nvSpPr>
            <p:cNvPr id="62481" name="TextBox 5"/>
            <p:cNvSpPr txBox="1">
              <a:spLocks noChangeArrowheads="1"/>
            </p:cNvSpPr>
            <p:nvPr/>
          </p:nvSpPr>
          <p:spPr bwMode="auto">
            <a:xfrm>
              <a:off x="-274782" y="2664769"/>
              <a:ext cx="1189182" cy="418713"/>
            </a:xfrm>
            <a:prstGeom prst="rect">
              <a:avLst/>
            </a:prstGeom>
            <a:noFill/>
            <a:ln w="9525">
              <a:noFill/>
              <a:miter lim="800000"/>
              <a:headEnd/>
              <a:tailEnd/>
            </a:ln>
          </p:spPr>
          <p:txBody>
            <a:bodyPr>
              <a:spAutoFit/>
            </a:bodyPr>
            <a:lstStyle/>
            <a:p>
              <a:r>
                <a:rPr lang="en-US" sz="900"/>
                <a:t>beams</a:t>
              </a:r>
              <a:endParaRPr lang="en-US" sz="1100"/>
            </a:p>
          </p:txBody>
        </p:sp>
        <p:grpSp>
          <p:nvGrpSpPr>
            <p:cNvPr id="62482" name="Group 45"/>
            <p:cNvGrpSpPr>
              <a:grpSpLocks/>
            </p:cNvGrpSpPr>
            <p:nvPr/>
          </p:nvGrpSpPr>
          <p:grpSpPr bwMode="auto">
            <a:xfrm>
              <a:off x="533400" y="1502282"/>
              <a:ext cx="8259619" cy="4728029"/>
              <a:chOff x="533400" y="1502282"/>
              <a:chExt cx="8259619" cy="4728029"/>
            </a:xfrm>
          </p:grpSpPr>
          <p:sp>
            <p:nvSpPr>
              <p:cNvPr id="62483" name="Rectangle 7"/>
              <p:cNvSpPr>
                <a:spLocks noChangeArrowheads="1"/>
              </p:cNvSpPr>
              <p:nvPr/>
            </p:nvSpPr>
            <p:spPr bwMode="auto">
              <a:xfrm>
                <a:off x="990600" y="2055168"/>
                <a:ext cx="7086600" cy="1371600"/>
              </a:xfrm>
              <a:prstGeom prst="rect">
                <a:avLst/>
              </a:prstGeom>
              <a:noFill/>
              <a:ln w="15875" algn="ctr">
                <a:solidFill>
                  <a:schemeClr val="tx1"/>
                </a:solidFill>
                <a:round/>
                <a:headEnd/>
                <a:tailEnd/>
              </a:ln>
            </p:spPr>
            <p:txBody>
              <a:bodyPr anchor="ctr"/>
              <a:lstStyle/>
              <a:p>
                <a:pPr algn="ctr"/>
                <a:endParaRPr lang="en-US"/>
              </a:p>
            </p:txBody>
          </p:sp>
          <p:cxnSp>
            <p:nvCxnSpPr>
              <p:cNvPr id="62484" name="Straight Arrow Connector 8"/>
              <p:cNvCxnSpPr>
                <a:cxnSpLocks noChangeShapeType="1"/>
              </p:cNvCxnSpPr>
              <p:nvPr/>
            </p:nvCxnSpPr>
            <p:spPr bwMode="auto">
              <a:xfrm>
                <a:off x="4495800" y="4847934"/>
                <a:ext cx="0" cy="685800"/>
              </a:xfrm>
              <a:prstGeom prst="straightConnector1">
                <a:avLst/>
              </a:prstGeom>
              <a:noFill/>
              <a:ln w="19050" algn="ctr">
                <a:solidFill>
                  <a:schemeClr val="tx1"/>
                </a:solidFill>
                <a:round/>
                <a:headEnd/>
                <a:tailEnd type="triangle" w="lg" len="lg"/>
              </a:ln>
            </p:spPr>
          </p:cxnSp>
          <p:cxnSp>
            <p:nvCxnSpPr>
              <p:cNvPr id="62485" name="Straight Arrow Connector 9"/>
              <p:cNvCxnSpPr>
                <a:cxnSpLocks noChangeShapeType="1"/>
              </p:cNvCxnSpPr>
              <p:nvPr/>
            </p:nvCxnSpPr>
            <p:spPr bwMode="auto">
              <a:xfrm flipH="1">
                <a:off x="3810000" y="4847934"/>
                <a:ext cx="685800" cy="0"/>
              </a:xfrm>
              <a:prstGeom prst="straightConnector1">
                <a:avLst/>
              </a:prstGeom>
              <a:noFill/>
              <a:ln w="19050" algn="ctr">
                <a:solidFill>
                  <a:schemeClr val="tx1"/>
                </a:solidFill>
                <a:round/>
                <a:headEnd/>
                <a:tailEnd type="triangle" w="lg" len="lg"/>
              </a:ln>
            </p:spPr>
          </p:cxnSp>
          <p:sp>
            <p:nvSpPr>
              <p:cNvPr id="62486" name="TextBox 10"/>
              <p:cNvSpPr txBox="1">
                <a:spLocks noChangeArrowheads="1"/>
              </p:cNvSpPr>
              <p:nvPr/>
            </p:nvSpPr>
            <p:spPr bwMode="auto">
              <a:xfrm>
                <a:off x="4191000" y="5560368"/>
                <a:ext cx="914400" cy="669943"/>
              </a:xfrm>
              <a:prstGeom prst="rect">
                <a:avLst/>
              </a:prstGeom>
              <a:noFill/>
              <a:ln w="9525">
                <a:noFill/>
                <a:miter lim="800000"/>
                <a:headEnd/>
                <a:tailEnd/>
              </a:ln>
            </p:spPr>
            <p:txBody>
              <a:bodyPr>
                <a:spAutoFit/>
              </a:bodyPr>
              <a:lstStyle/>
              <a:p>
                <a:r>
                  <a:rPr lang="en-US" sz="900"/>
                  <a:t>+X (fwd)</a:t>
                </a:r>
              </a:p>
            </p:txBody>
          </p:sp>
          <p:sp>
            <p:nvSpPr>
              <p:cNvPr id="62487" name="TextBox 11"/>
              <p:cNvSpPr txBox="1">
                <a:spLocks noChangeArrowheads="1"/>
              </p:cNvSpPr>
              <p:nvPr/>
            </p:nvSpPr>
            <p:spPr bwMode="auto">
              <a:xfrm>
                <a:off x="3200401" y="4722168"/>
                <a:ext cx="914400" cy="669943"/>
              </a:xfrm>
              <a:prstGeom prst="rect">
                <a:avLst/>
              </a:prstGeom>
              <a:noFill/>
              <a:ln w="9525">
                <a:noFill/>
                <a:miter lim="800000"/>
                <a:headEnd/>
                <a:tailEnd/>
              </a:ln>
            </p:spPr>
            <p:txBody>
              <a:bodyPr>
                <a:spAutoFit/>
              </a:bodyPr>
              <a:lstStyle/>
              <a:p>
                <a:r>
                  <a:rPr lang="en-US" sz="900"/>
                  <a:t>+Y (stbd)</a:t>
                </a:r>
              </a:p>
            </p:txBody>
          </p:sp>
          <p:cxnSp>
            <p:nvCxnSpPr>
              <p:cNvPr id="62488" name="Straight Connector 12"/>
              <p:cNvCxnSpPr>
                <a:cxnSpLocks noChangeShapeType="1"/>
              </p:cNvCxnSpPr>
              <p:nvPr/>
            </p:nvCxnSpPr>
            <p:spPr bwMode="auto">
              <a:xfrm flipV="1">
                <a:off x="8077200" y="2207568"/>
                <a:ext cx="76200" cy="76200"/>
              </a:xfrm>
              <a:prstGeom prst="line">
                <a:avLst/>
              </a:prstGeom>
              <a:noFill/>
              <a:ln w="9525" algn="ctr">
                <a:solidFill>
                  <a:schemeClr val="tx1"/>
                </a:solidFill>
                <a:round/>
                <a:headEnd/>
                <a:tailEnd/>
              </a:ln>
            </p:spPr>
          </p:cxnSp>
          <p:cxnSp>
            <p:nvCxnSpPr>
              <p:cNvPr id="62489" name="Straight Connector 13"/>
              <p:cNvCxnSpPr>
                <a:cxnSpLocks noChangeShapeType="1"/>
              </p:cNvCxnSpPr>
              <p:nvPr/>
            </p:nvCxnSpPr>
            <p:spPr bwMode="auto">
              <a:xfrm flipV="1">
                <a:off x="8077200" y="2283768"/>
                <a:ext cx="76200" cy="76200"/>
              </a:xfrm>
              <a:prstGeom prst="line">
                <a:avLst/>
              </a:prstGeom>
              <a:noFill/>
              <a:ln w="9525" algn="ctr">
                <a:solidFill>
                  <a:schemeClr val="tx1"/>
                </a:solidFill>
                <a:round/>
                <a:headEnd/>
                <a:tailEnd/>
              </a:ln>
            </p:spPr>
          </p:cxnSp>
          <p:cxnSp>
            <p:nvCxnSpPr>
              <p:cNvPr id="62490" name="Straight Connector 14"/>
              <p:cNvCxnSpPr>
                <a:cxnSpLocks noChangeShapeType="1"/>
              </p:cNvCxnSpPr>
              <p:nvPr/>
            </p:nvCxnSpPr>
            <p:spPr bwMode="auto">
              <a:xfrm flipV="1">
                <a:off x="8077200" y="2359968"/>
                <a:ext cx="76200" cy="76200"/>
              </a:xfrm>
              <a:prstGeom prst="line">
                <a:avLst/>
              </a:prstGeom>
              <a:noFill/>
              <a:ln w="9525" algn="ctr">
                <a:solidFill>
                  <a:schemeClr val="tx1"/>
                </a:solidFill>
                <a:round/>
                <a:headEnd/>
                <a:tailEnd/>
              </a:ln>
            </p:spPr>
          </p:cxnSp>
          <p:cxnSp>
            <p:nvCxnSpPr>
              <p:cNvPr id="62491" name="Straight Connector 15"/>
              <p:cNvCxnSpPr>
                <a:cxnSpLocks noChangeShapeType="1"/>
              </p:cNvCxnSpPr>
              <p:nvPr/>
            </p:nvCxnSpPr>
            <p:spPr bwMode="auto">
              <a:xfrm flipV="1">
                <a:off x="8077200" y="2436168"/>
                <a:ext cx="76200" cy="76200"/>
              </a:xfrm>
              <a:prstGeom prst="line">
                <a:avLst/>
              </a:prstGeom>
              <a:noFill/>
              <a:ln w="9525" algn="ctr">
                <a:solidFill>
                  <a:schemeClr val="tx1"/>
                </a:solidFill>
                <a:round/>
                <a:headEnd/>
                <a:tailEnd/>
              </a:ln>
            </p:spPr>
          </p:cxnSp>
          <p:cxnSp>
            <p:nvCxnSpPr>
              <p:cNvPr id="62492" name="Straight Connector 16"/>
              <p:cNvCxnSpPr>
                <a:cxnSpLocks noChangeShapeType="1"/>
              </p:cNvCxnSpPr>
              <p:nvPr/>
            </p:nvCxnSpPr>
            <p:spPr bwMode="auto">
              <a:xfrm flipV="1">
                <a:off x="8077200" y="2512368"/>
                <a:ext cx="76200" cy="76200"/>
              </a:xfrm>
              <a:prstGeom prst="line">
                <a:avLst/>
              </a:prstGeom>
              <a:noFill/>
              <a:ln w="9525" algn="ctr">
                <a:solidFill>
                  <a:schemeClr val="tx1"/>
                </a:solidFill>
                <a:round/>
                <a:headEnd/>
                <a:tailEnd/>
              </a:ln>
            </p:spPr>
          </p:cxnSp>
          <p:cxnSp>
            <p:nvCxnSpPr>
              <p:cNvPr id="62493" name="Straight Connector 17"/>
              <p:cNvCxnSpPr>
                <a:cxnSpLocks noChangeShapeType="1"/>
              </p:cNvCxnSpPr>
              <p:nvPr/>
            </p:nvCxnSpPr>
            <p:spPr bwMode="auto">
              <a:xfrm flipV="1">
                <a:off x="8077200" y="2588568"/>
                <a:ext cx="76200" cy="76200"/>
              </a:xfrm>
              <a:prstGeom prst="line">
                <a:avLst/>
              </a:prstGeom>
              <a:noFill/>
              <a:ln w="9525" algn="ctr">
                <a:solidFill>
                  <a:schemeClr val="tx1"/>
                </a:solidFill>
                <a:round/>
                <a:headEnd/>
                <a:tailEnd/>
              </a:ln>
            </p:spPr>
          </p:cxnSp>
          <p:cxnSp>
            <p:nvCxnSpPr>
              <p:cNvPr id="62494" name="Straight Connector 18"/>
              <p:cNvCxnSpPr>
                <a:cxnSpLocks noChangeShapeType="1"/>
              </p:cNvCxnSpPr>
              <p:nvPr/>
            </p:nvCxnSpPr>
            <p:spPr bwMode="auto">
              <a:xfrm flipV="1">
                <a:off x="8077200" y="2664768"/>
                <a:ext cx="76200" cy="76200"/>
              </a:xfrm>
              <a:prstGeom prst="line">
                <a:avLst/>
              </a:prstGeom>
              <a:noFill/>
              <a:ln w="9525" algn="ctr">
                <a:solidFill>
                  <a:schemeClr val="tx1"/>
                </a:solidFill>
                <a:round/>
                <a:headEnd/>
                <a:tailEnd/>
              </a:ln>
            </p:spPr>
          </p:cxnSp>
          <p:cxnSp>
            <p:nvCxnSpPr>
              <p:cNvPr id="62495" name="Straight Connector 19"/>
              <p:cNvCxnSpPr>
                <a:cxnSpLocks noChangeShapeType="1"/>
              </p:cNvCxnSpPr>
              <p:nvPr/>
            </p:nvCxnSpPr>
            <p:spPr bwMode="auto">
              <a:xfrm flipV="1">
                <a:off x="8077200" y="2740968"/>
                <a:ext cx="76200" cy="76200"/>
              </a:xfrm>
              <a:prstGeom prst="line">
                <a:avLst/>
              </a:prstGeom>
              <a:noFill/>
              <a:ln w="9525" algn="ctr">
                <a:solidFill>
                  <a:schemeClr val="tx1"/>
                </a:solidFill>
                <a:round/>
                <a:headEnd/>
                <a:tailEnd/>
              </a:ln>
            </p:spPr>
          </p:cxnSp>
          <p:cxnSp>
            <p:nvCxnSpPr>
              <p:cNvPr id="62496" name="Straight Connector 20"/>
              <p:cNvCxnSpPr>
                <a:cxnSpLocks noChangeShapeType="1"/>
              </p:cNvCxnSpPr>
              <p:nvPr/>
            </p:nvCxnSpPr>
            <p:spPr bwMode="auto">
              <a:xfrm flipV="1">
                <a:off x="8077200" y="2817168"/>
                <a:ext cx="76200" cy="76200"/>
              </a:xfrm>
              <a:prstGeom prst="line">
                <a:avLst/>
              </a:prstGeom>
              <a:noFill/>
              <a:ln w="9525" algn="ctr">
                <a:solidFill>
                  <a:schemeClr val="tx1"/>
                </a:solidFill>
                <a:round/>
                <a:headEnd/>
                <a:tailEnd/>
              </a:ln>
            </p:spPr>
          </p:cxnSp>
          <p:cxnSp>
            <p:nvCxnSpPr>
              <p:cNvPr id="62497" name="Straight Connector 21"/>
              <p:cNvCxnSpPr>
                <a:cxnSpLocks noChangeShapeType="1"/>
              </p:cNvCxnSpPr>
              <p:nvPr/>
            </p:nvCxnSpPr>
            <p:spPr bwMode="auto">
              <a:xfrm flipV="1">
                <a:off x="8077200" y="2893368"/>
                <a:ext cx="76200" cy="76200"/>
              </a:xfrm>
              <a:prstGeom prst="line">
                <a:avLst/>
              </a:prstGeom>
              <a:noFill/>
              <a:ln w="9525" algn="ctr">
                <a:solidFill>
                  <a:schemeClr val="tx1"/>
                </a:solidFill>
                <a:round/>
                <a:headEnd/>
                <a:tailEnd/>
              </a:ln>
            </p:spPr>
          </p:cxnSp>
          <p:cxnSp>
            <p:nvCxnSpPr>
              <p:cNvPr id="62498" name="Straight Connector 22"/>
              <p:cNvCxnSpPr>
                <a:cxnSpLocks noChangeShapeType="1"/>
              </p:cNvCxnSpPr>
              <p:nvPr/>
            </p:nvCxnSpPr>
            <p:spPr bwMode="auto">
              <a:xfrm flipV="1">
                <a:off x="8077200" y="2969568"/>
                <a:ext cx="76200" cy="76200"/>
              </a:xfrm>
              <a:prstGeom prst="line">
                <a:avLst/>
              </a:prstGeom>
              <a:noFill/>
              <a:ln w="9525" algn="ctr">
                <a:solidFill>
                  <a:schemeClr val="tx1"/>
                </a:solidFill>
                <a:round/>
                <a:headEnd/>
                <a:tailEnd/>
              </a:ln>
            </p:spPr>
          </p:cxnSp>
          <p:cxnSp>
            <p:nvCxnSpPr>
              <p:cNvPr id="62499" name="Straight Connector 23"/>
              <p:cNvCxnSpPr>
                <a:cxnSpLocks noChangeShapeType="1"/>
              </p:cNvCxnSpPr>
              <p:nvPr/>
            </p:nvCxnSpPr>
            <p:spPr bwMode="auto">
              <a:xfrm flipV="1">
                <a:off x="8077200" y="3045768"/>
                <a:ext cx="76200" cy="76200"/>
              </a:xfrm>
              <a:prstGeom prst="line">
                <a:avLst/>
              </a:prstGeom>
              <a:noFill/>
              <a:ln w="9525" algn="ctr">
                <a:solidFill>
                  <a:schemeClr val="tx1"/>
                </a:solidFill>
                <a:round/>
                <a:headEnd/>
                <a:tailEnd/>
              </a:ln>
            </p:spPr>
          </p:cxnSp>
          <p:cxnSp>
            <p:nvCxnSpPr>
              <p:cNvPr id="62500" name="Straight Connector 24"/>
              <p:cNvCxnSpPr>
                <a:cxnSpLocks noChangeShapeType="1"/>
              </p:cNvCxnSpPr>
              <p:nvPr/>
            </p:nvCxnSpPr>
            <p:spPr bwMode="auto">
              <a:xfrm flipV="1">
                <a:off x="8077200" y="3121968"/>
                <a:ext cx="76200" cy="76200"/>
              </a:xfrm>
              <a:prstGeom prst="line">
                <a:avLst/>
              </a:prstGeom>
              <a:noFill/>
              <a:ln w="9525" algn="ctr">
                <a:solidFill>
                  <a:schemeClr val="tx1"/>
                </a:solidFill>
                <a:round/>
                <a:headEnd/>
                <a:tailEnd/>
              </a:ln>
            </p:spPr>
          </p:cxnSp>
          <p:cxnSp>
            <p:nvCxnSpPr>
              <p:cNvPr id="62501" name="Straight Connector 25"/>
              <p:cNvCxnSpPr>
                <a:cxnSpLocks noChangeShapeType="1"/>
              </p:cNvCxnSpPr>
              <p:nvPr/>
            </p:nvCxnSpPr>
            <p:spPr bwMode="auto">
              <a:xfrm flipV="1">
                <a:off x="8077200" y="3198168"/>
                <a:ext cx="76200" cy="76200"/>
              </a:xfrm>
              <a:prstGeom prst="line">
                <a:avLst/>
              </a:prstGeom>
              <a:noFill/>
              <a:ln w="9525" algn="ctr">
                <a:solidFill>
                  <a:schemeClr val="tx1"/>
                </a:solidFill>
                <a:round/>
                <a:headEnd/>
                <a:tailEnd/>
              </a:ln>
            </p:spPr>
          </p:cxnSp>
          <p:cxnSp>
            <p:nvCxnSpPr>
              <p:cNvPr id="62502" name="Straight Connector 26"/>
              <p:cNvCxnSpPr>
                <a:cxnSpLocks noChangeShapeType="1"/>
              </p:cNvCxnSpPr>
              <p:nvPr/>
            </p:nvCxnSpPr>
            <p:spPr bwMode="auto">
              <a:xfrm flipV="1">
                <a:off x="8077200" y="3274368"/>
                <a:ext cx="76200" cy="76200"/>
              </a:xfrm>
              <a:prstGeom prst="line">
                <a:avLst/>
              </a:prstGeom>
              <a:noFill/>
              <a:ln w="9525" algn="ctr">
                <a:solidFill>
                  <a:schemeClr val="tx1"/>
                </a:solidFill>
                <a:round/>
                <a:headEnd/>
                <a:tailEnd/>
              </a:ln>
            </p:spPr>
          </p:cxnSp>
          <p:cxnSp>
            <p:nvCxnSpPr>
              <p:cNvPr id="62503" name="Straight Connector 27"/>
              <p:cNvCxnSpPr>
                <a:cxnSpLocks noChangeShapeType="1"/>
              </p:cNvCxnSpPr>
              <p:nvPr/>
            </p:nvCxnSpPr>
            <p:spPr bwMode="auto">
              <a:xfrm flipV="1">
                <a:off x="8077200" y="3350568"/>
                <a:ext cx="76200" cy="76200"/>
              </a:xfrm>
              <a:prstGeom prst="line">
                <a:avLst/>
              </a:prstGeom>
              <a:noFill/>
              <a:ln w="9525" algn="ctr">
                <a:solidFill>
                  <a:schemeClr val="tx1"/>
                </a:solidFill>
                <a:round/>
                <a:headEnd/>
                <a:tailEnd/>
              </a:ln>
            </p:spPr>
          </p:cxnSp>
          <p:cxnSp>
            <p:nvCxnSpPr>
              <p:cNvPr id="62504" name="Straight Connector 28"/>
              <p:cNvCxnSpPr>
                <a:cxnSpLocks noChangeShapeType="1"/>
              </p:cNvCxnSpPr>
              <p:nvPr/>
            </p:nvCxnSpPr>
            <p:spPr bwMode="auto">
              <a:xfrm flipV="1">
                <a:off x="8077200" y="2131368"/>
                <a:ext cx="76200" cy="76200"/>
              </a:xfrm>
              <a:prstGeom prst="line">
                <a:avLst/>
              </a:prstGeom>
              <a:noFill/>
              <a:ln w="9525" algn="ctr">
                <a:solidFill>
                  <a:schemeClr val="tx1"/>
                </a:solidFill>
                <a:round/>
                <a:headEnd/>
                <a:tailEnd/>
              </a:ln>
            </p:spPr>
          </p:cxnSp>
          <p:sp>
            <p:nvSpPr>
              <p:cNvPr id="62505" name="TextBox 29"/>
              <p:cNvSpPr txBox="1">
                <a:spLocks noChangeArrowheads="1"/>
              </p:cNvSpPr>
              <p:nvPr/>
            </p:nvSpPr>
            <p:spPr bwMode="auto">
              <a:xfrm>
                <a:off x="7329056" y="1502282"/>
                <a:ext cx="1463963" cy="418713"/>
              </a:xfrm>
              <a:prstGeom prst="rect">
                <a:avLst/>
              </a:prstGeom>
              <a:noFill/>
              <a:ln w="9525">
                <a:noFill/>
                <a:miter lim="800000"/>
                <a:headEnd/>
                <a:tailEnd/>
              </a:ln>
            </p:spPr>
            <p:txBody>
              <a:bodyPr>
                <a:spAutoFit/>
              </a:bodyPr>
              <a:lstStyle/>
              <a:p>
                <a:r>
                  <a:rPr lang="en-US" sz="900"/>
                  <a:t>Symmetry</a:t>
                </a:r>
              </a:p>
            </p:txBody>
          </p:sp>
          <p:cxnSp>
            <p:nvCxnSpPr>
              <p:cNvPr id="62506" name="Straight Connector 30"/>
              <p:cNvCxnSpPr>
                <a:cxnSpLocks noChangeShapeType="1"/>
              </p:cNvCxnSpPr>
              <p:nvPr/>
            </p:nvCxnSpPr>
            <p:spPr bwMode="auto">
              <a:xfrm flipV="1">
                <a:off x="5715000" y="2055168"/>
                <a:ext cx="0" cy="1371600"/>
              </a:xfrm>
              <a:prstGeom prst="line">
                <a:avLst/>
              </a:prstGeom>
              <a:noFill/>
              <a:ln w="9525" algn="ctr">
                <a:solidFill>
                  <a:schemeClr val="tx1"/>
                </a:solidFill>
                <a:round/>
                <a:headEnd/>
                <a:tailEnd/>
              </a:ln>
            </p:spPr>
          </p:cxnSp>
          <p:cxnSp>
            <p:nvCxnSpPr>
              <p:cNvPr id="62507" name="Straight Connector 31"/>
              <p:cNvCxnSpPr>
                <a:cxnSpLocks noChangeShapeType="1"/>
              </p:cNvCxnSpPr>
              <p:nvPr/>
            </p:nvCxnSpPr>
            <p:spPr bwMode="auto">
              <a:xfrm flipV="1">
                <a:off x="3352800" y="2055168"/>
                <a:ext cx="0" cy="1371600"/>
              </a:xfrm>
              <a:prstGeom prst="line">
                <a:avLst/>
              </a:prstGeom>
              <a:noFill/>
              <a:ln w="9525" algn="ctr">
                <a:solidFill>
                  <a:schemeClr val="tx1"/>
                </a:solidFill>
                <a:round/>
                <a:headEnd/>
                <a:tailEnd/>
              </a:ln>
            </p:spPr>
          </p:cxnSp>
          <p:cxnSp>
            <p:nvCxnSpPr>
              <p:cNvPr id="62508" name="Straight Connector 32"/>
              <p:cNvCxnSpPr>
                <a:cxnSpLocks noChangeShapeType="1"/>
              </p:cNvCxnSpPr>
              <p:nvPr/>
            </p:nvCxnSpPr>
            <p:spPr bwMode="auto">
              <a:xfrm>
                <a:off x="990600" y="3274368"/>
                <a:ext cx="7086600" cy="0"/>
              </a:xfrm>
              <a:prstGeom prst="line">
                <a:avLst/>
              </a:prstGeom>
              <a:noFill/>
              <a:ln w="9525" algn="ctr">
                <a:solidFill>
                  <a:schemeClr val="tx1"/>
                </a:solidFill>
                <a:round/>
                <a:headEnd/>
                <a:tailEnd/>
              </a:ln>
            </p:spPr>
          </p:cxnSp>
          <p:cxnSp>
            <p:nvCxnSpPr>
              <p:cNvPr id="62509" name="Straight Connector 33"/>
              <p:cNvCxnSpPr>
                <a:cxnSpLocks noChangeShapeType="1"/>
              </p:cNvCxnSpPr>
              <p:nvPr/>
            </p:nvCxnSpPr>
            <p:spPr bwMode="auto">
              <a:xfrm>
                <a:off x="990600" y="3121968"/>
                <a:ext cx="7086600" cy="0"/>
              </a:xfrm>
              <a:prstGeom prst="line">
                <a:avLst/>
              </a:prstGeom>
              <a:noFill/>
              <a:ln w="9525" algn="ctr">
                <a:solidFill>
                  <a:schemeClr val="tx1"/>
                </a:solidFill>
                <a:round/>
                <a:headEnd/>
                <a:tailEnd/>
              </a:ln>
            </p:spPr>
          </p:cxnSp>
          <p:cxnSp>
            <p:nvCxnSpPr>
              <p:cNvPr id="62510" name="Straight Connector 34"/>
              <p:cNvCxnSpPr>
                <a:cxnSpLocks noChangeShapeType="1"/>
              </p:cNvCxnSpPr>
              <p:nvPr/>
            </p:nvCxnSpPr>
            <p:spPr bwMode="auto">
              <a:xfrm>
                <a:off x="990600" y="2969568"/>
                <a:ext cx="7086600" cy="0"/>
              </a:xfrm>
              <a:prstGeom prst="line">
                <a:avLst/>
              </a:prstGeom>
              <a:noFill/>
              <a:ln w="9525" algn="ctr">
                <a:solidFill>
                  <a:schemeClr val="tx1"/>
                </a:solidFill>
                <a:round/>
                <a:headEnd/>
                <a:tailEnd/>
              </a:ln>
            </p:spPr>
          </p:cxnSp>
          <p:cxnSp>
            <p:nvCxnSpPr>
              <p:cNvPr id="62511" name="Straight Connector 35"/>
              <p:cNvCxnSpPr>
                <a:cxnSpLocks noChangeShapeType="1"/>
              </p:cNvCxnSpPr>
              <p:nvPr/>
            </p:nvCxnSpPr>
            <p:spPr bwMode="auto">
              <a:xfrm>
                <a:off x="990600" y="2817168"/>
                <a:ext cx="7086600" cy="0"/>
              </a:xfrm>
              <a:prstGeom prst="line">
                <a:avLst/>
              </a:prstGeom>
              <a:noFill/>
              <a:ln w="9525" algn="ctr">
                <a:solidFill>
                  <a:schemeClr val="tx1"/>
                </a:solidFill>
                <a:round/>
                <a:headEnd/>
                <a:tailEnd/>
              </a:ln>
            </p:spPr>
          </p:cxnSp>
          <p:cxnSp>
            <p:nvCxnSpPr>
              <p:cNvPr id="62512" name="Straight Connector 36"/>
              <p:cNvCxnSpPr>
                <a:cxnSpLocks noChangeShapeType="1"/>
              </p:cNvCxnSpPr>
              <p:nvPr/>
            </p:nvCxnSpPr>
            <p:spPr bwMode="auto">
              <a:xfrm>
                <a:off x="990600" y="2664768"/>
                <a:ext cx="7086600" cy="0"/>
              </a:xfrm>
              <a:prstGeom prst="line">
                <a:avLst/>
              </a:prstGeom>
              <a:noFill/>
              <a:ln w="9525" algn="ctr">
                <a:solidFill>
                  <a:schemeClr val="tx1"/>
                </a:solidFill>
                <a:round/>
                <a:headEnd/>
                <a:tailEnd/>
              </a:ln>
            </p:spPr>
          </p:cxnSp>
          <p:cxnSp>
            <p:nvCxnSpPr>
              <p:cNvPr id="62513" name="Straight Connector 37"/>
              <p:cNvCxnSpPr>
                <a:cxnSpLocks noChangeShapeType="1"/>
              </p:cNvCxnSpPr>
              <p:nvPr/>
            </p:nvCxnSpPr>
            <p:spPr bwMode="auto">
              <a:xfrm>
                <a:off x="990600" y="2512368"/>
                <a:ext cx="7086600" cy="0"/>
              </a:xfrm>
              <a:prstGeom prst="line">
                <a:avLst/>
              </a:prstGeom>
              <a:noFill/>
              <a:ln w="9525" algn="ctr">
                <a:solidFill>
                  <a:schemeClr val="tx1"/>
                </a:solidFill>
                <a:round/>
                <a:headEnd/>
                <a:tailEnd/>
              </a:ln>
            </p:spPr>
          </p:cxnSp>
          <p:cxnSp>
            <p:nvCxnSpPr>
              <p:cNvPr id="62514" name="Straight Connector 38"/>
              <p:cNvCxnSpPr>
                <a:cxnSpLocks noChangeShapeType="1"/>
              </p:cNvCxnSpPr>
              <p:nvPr/>
            </p:nvCxnSpPr>
            <p:spPr bwMode="auto">
              <a:xfrm>
                <a:off x="990600" y="2283768"/>
                <a:ext cx="7086600" cy="0"/>
              </a:xfrm>
              <a:prstGeom prst="line">
                <a:avLst/>
              </a:prstGeom>
              <a:noFill/>
              <a:ln w="9525" algn="ctr">
                <a:solidFill>
                  <a:schemeClr val="tx1"/>
                </a:solidFill>
                <a:round/>
                <a:headEnd/>
                <a:tailEnd/>
              </a:ln>
            </p:spPr>
          </p:cxnSp>
          <p:sp>
            <p:nvSpPr>
              <p:cNvPr id="62515" name="TextBox 39"/>
              <p:cNvSpPr txBox="1">
                <a:spLocks noChangeArrowheads="1"/>
              </p:cNvSpPr>
              <p:nvPr/>
            </p:nvSpPr>
            <p:spPr bwMode="auto">
              <a:xfrm>
                <a:off x="3763819" y="3883969"/>
                <a:ext cx="1319645" cy="418713"/>
              </a:xfrm>
              <a:prstGeom prst="rect">
                <a:avLst/>
              </a:prstGeom>
              <a:noFill/>
              <a:ln w="9525">
                <a:noFill/>
                <a:miter lim="800000"/>
                <a:headEnd/>
                <a:tailEnd/>
              </a:ln>
            </p:spPr>
            <p:txBody>
              <a:bodyPr>
                <a:spAutoFit/>
              </a:bodyPr>
              <a:lstStyle/>
              <a:p>
                <a:pPr algn="ctr"/>
                <a:r>
                  <a:rPr lang="en-US" sz="900"/>
                  <a:t>bulkheads</a:t>
                </a:r>
              </a:p>
            </p:txBody>
          </p:sp>
          <p:cxnSp>
            <p:nvCxnSpPr>
              <p:cNvPr id="62516" name="Straight Connector 40"/>
              <p:cNvCxnSpPr>
                <a:cxnSpLocks noChangeShapeType="1"/>
              </p:cNvCxnSpPr>
              <p:nvPr/>
            </p:nvCxnSpPr>
            <p:spPr bwMode="auto">
              <a:xfrm flipH="1" flipV="1">
                <a:off x="3352800" y="3502968"/>
                <a:ext cx="762000" cy="381000"/>
              </a:xfrm>
              <a:prstGeom prst="line">
                <a:avLst/>
              </a:prstGeom>
              <a:noFill/>
              <a:ln w="9525" algn="ctr">
                <a:solidFill>
                  <a:schemeClr val="tx1"/>
                </a:solidFill>
                <a:round/>
                <a:headEnd/>
                <a:tailEnd type="triangle" w="med" len="med"/>
              </a:ln>
            </p:spPr>
          </p:cxnSp>
          <p:cxnSp>
            <p:nvCxnSpPr>
              <p:cNvPr id="62517" name="Straight Connector 41"/>
              <p:cNvCxnSpPr>
                <a:cxnSpLocks noChangeShapeType="1"/>
              </p:cNvCxnSpPr>
              <p:nvPr/>
            </p:nvCxnSpPr>
            <p:spPr bwMode="auto">
              <a:xfrm flipV="1">
                <a:off x="4800600" y="3502968"/>
                <a:ext cx="838200" cy="381000"/>
              </a:xfrm>
              <a:prstGeom prst="line">
                <a:avLst/>
              </a:prstGeom>
              <a:noFill/>
              <a:ln w="9525" algn="ctr">
                <a:solidFill>
                  <a:schemeClr val="tx1"/>
                </a:solidFill>
                <a:round/>
                <a:headEnd/>
                <a:tailEnd type="triangle" w="med" len="med"/>
              </a:ln>
            </p:spPr>
          </p:cxnSp>
          <p:sp>
            <p:nvSpPr>
              <p:cNvPr id="62518" name="Left Brace 42"/>
              <p:cNvSpPr>
                <a:spLocks/>
              </p:cNvSpPr>
              <p:nvPr/>
            </p:nvSpPr>
            <p:spPr bwMode="auto">
              <a:xfrm>
                <a:off x="533400" y="2207568"/>
                <a:ext cx="381000" cy="1143000"/>
              </a:xfrm>
              <a:prstGeom prst="leftBrace">
                <a:avLst>
                  <a:gd name="adj1" fmla="val 8333"/>
                  <a:gd name="adj2" fmla="val 50000"/>
                </a:avLst>
              </a:prstGeom>
              <a:noFill/>
              <a:ln w="9525" algn="ctr">
                <a:solidFill>
                  <a:schemeClr val="tx1"/>
                </a:solidFill>
                <a:round/>
                <a:headEnd/>
                <a:tailEnd/>
              </a:ln>
            </p:spPr>
            <p:txBody>
              <a:bodyPr anchor="ctr"/>
              <a:lstStyle/>
              <a:p>
                <a:pPr algn="ctr"/>
                <a:endParaRPr lang="en-US"/>
              </a:p>
            </p:txBody>
          </p:sp>
          <p:cxnSp>
            <p:nvCxnSpPr>
              <p:cNvPr id="62519" name="Straight Connector 43"/>
              <p:cNvCxnSpPr>
                <a:cxnSpLocks noChangeShapeType="1"/>
              </p:cNvCxnSpPr>
              <p:nvPr/>
            </p:nvCxnSpPr>
            <p:spPr bwMode="auto">
              <a:xfrm flipV="1">
                <a:off x="8077200" y="2055168"/>
                <a:ext cx="76200" cy="76200"/>
              </a:xfrm>
              <a:prstGeom prst="line">
                <a:avLst/>
              </a:prstGeom>
              <a:noFill/>
              <a:ln w="9525" algn="ctr">
                <a:solidFill>
                  <a:schemeClr val="tx1"/>
                </a:solidFill>
                <a:round/>
                <a:headEnd/>
                <a:tailEnd/>
              </a:ln>
            </p:spPr>
          </p:cxnSp>
          <p:sp>
            <p:nvSpPr>
              <p:cNvPr id="62520" name="Rectangle 44"/>
              <p:cNvSpPr>
                <a:spLocks noChangeArrowheads="1"/>
              </p:cNvSpPr>
              <p:nvPr/>
            </p:nvSpPr>
            <p:spPr bwMode="auto">
              <a:xfrm>
                <a:off x="5715000" y="2283768"/>
                <a:ext cx="2362200" cy="228600"/>
              </a:xfrm>
              <a:prstGeom prst="rect">
                <a:avLst/>
              </a:prstGeom>
              <a:solidFill>
                <a:srgbClr val="FF0000"/>
              </a:solidFill>
              <a:ln w="9525" algn="ctr">
                <a:noFill/>
                <a:round/>
                <a:headEnd/>
                <a:tailEnd/>
              </a:ln>
            </p:spPr>
            <p:txBody>
              <a:bodyPr anchor="ctr"/>
              <a:lstStyle/>
              <a:p>
                <a:pPr algn="ctr"/>
                <a:endParaRPr lang="en-US"/>
              </a:p>
            </p:txBody>
          </p:sp>
          <p:sp>
            <p:nvSpPr>
              <p:cNvPr id="62521" name="Rectangle 45"/>
              <p:cNvSpPr>
                <a:spLocks noChangeArrowheads="1"/>
              </p:cNvSpPr>
              <p:nvPr/>
            </p:nvSpPr>
            <p:spPr bwMode="auto">
              <a:xfrm>
                <a:off x="990600" y="2283768"/>
                <a:ext cx="2362200" cy="228600"/>
              </a:xfrm>
              <a:prstGeom prst="rect">
                <a:avLst/>
              </a:prstGeom>
              <a:solidFill>
                <a:srgbClr val="FF0000"/>
              </a:solidFill>
              <a:ln w="9525" algn="ctr">
                <a:noFill/>
                <a:round/>
                <a:headEnd/>
                <a:tailEnd/>
              </a:ln>
            </p:spPr>
            <p:txBody>
              <a:bodyPr anchor="ctr"/>
              <a:lstStyle/>
              <a:p>
                <a:pPr algn="ctr"/>
                <a:endParaRPr lang="en-US"/>
              </a:p>
            </p:txBody>
          </p:sp>
          <p:sp>
            <p:nvSpPr>
              <p:cNvPr id="62522" name="TextBox 46"/>
              <p:cNvSpPr txBox="1">
                <a:spLocks noChangeArrowheads="1"/>
              </p:cNvSpPr>
              <p:nvPr/>
            </p:nvSpPr>
            <p:spPr bwMode="auto">
              <a:xfrm>
                <a:off x="5867400" y="3655368"/>
                <a:ext cx="2438400" cy="430887"/>
              </a:xfrm>
              <a:prstGeom prst="rect">
                <a:avLst/>
              </a:prstGeom>
              <a:noFill/>
              <a:ln w="9525">
                <a:noFill/>
                <a:miter lim="800000"/>
                <a:headEnd/>
                <a:tailEnd/>
              </a:ln>
            </p:spPr>
            <p:txBody>
              <a:bodyPr>
                <a:spAutoFit/>
              </a:bodyPr>
              <a:lstStyle/>
              <a:p>
                <a:r>
                  <a:rPr lang="en-US" sz="1100"/>
                  <a:t>The panels colored in red have the propensity to buckle</a:t>
                </a:r>
              </a:p>
            </p:txBody>
          </p:sp>
        </p:grpSp>
      </p:grpSp>
      <p:grpSp>
        <p:nvGrpSpPr>
          <p:cNvPr id="62469" name="Group 47"/>
          <p:cNvGrpSpPr>
            <a:grpSpLocks/>
          </p:cNvGrpSpPr>
          <p:nvPr/>
        </p:nvGrpSpPr>
        <p:grpSpPr bwMode="auto">
          <a:xfrm>
            <a:off x="76200" y="3017838"/>
            <a:ext cx="6697663" cy="2976562"/>
            <a:chOff x="76200" y="1188720"/>
            <a:chExt cx="7620000" cy="3992880"/>
          </a:xfrm>
        </p:grpSpPr>
        <p:pic>
          <p:nvPicPr>
            <p:cNvPr id="62471" name="Picture 48"/>
            <p:cNvPicPr>
              <a:picLocks noChangeAspect="1" noChangeArrowheads="1"/>
            </p:cNvPicPr>
            <p:nvPr/>
          </p:nvPicPr>
          <p:blipFill>
            <a:blip r:embed="rId2" cstate="print"/>
            <a:srcRect/>
            <a:stretch>
              <a:fillRect/>
            </a:stretch>
          </p:blipFill>
          <p:spPr bwMode="auto">
            <a:xfrm>
              <a:off x="76200" y="1188720"/>
              <a:ext cx="4556760" cy="2545080"/>
            </a:xfrm>
            <a:prstGeom prst="rect">
              <a:avLst/>
            </a:prstGeom>
            <a:noFill/>
            <a:ln w="9525">
              <a:noFill/>
              <a:miter lim="800000"/>
              <a:headEnd/>
              <a:tailEnd/>
            </a:ln>
          </p:spPr>
        </p:pic>
        <p:pic>
          <p:nvPicPr>
            <p:cNvPr id="62472" name="Picture 50"/>
            <p:cNvPicPr>
              <a:picLocks noChangeAspect="1" noChangeArrowheads="1"/>
            </p:cNvPicPr>
            <p:nvPr/>
          </p:nvPicPr>
          <p:blipFill>
            <a:blip r:embed="rId3" cstate="print"/>
            <a:srcRect/>
            <a:stretch>
              <a:fillRect/>
            </a:stretch>
          </p:blipFill>
          <p:spPr bwMode="auto">
            <a:xfrm>
              <a:off x="685800" y="2971800"/>
              <a:ext cx="2489835" cy="1395310"/>
            </a:xfrm>
            <a:prstGeom prst="rect">
              <a:avLst/>
            </a:prstGeom>
            <a:noFill/>
            <a:ln w="9525">
              <a:noFill/>
              <a:miter lim="800000"/>
              <a:headEnd/>
              <a:tailEnd/>
            </a:ln>
          </p:spPr>
        </p:pic>
        <p:sp>
          <p:nvSpPr>
            <p:cNvPr id="62473" name="Rectangle 51"/>
            <p:cNvSpPr>
              <a:spLocks noChangeArrowheads="1"/>
            </p:cNvSpPr>
            <p:nvPr/>
          </p:nvSpPr>
          <p:spPr bwMode="auto">
            <a:xfrm>
              <a:off x="3581400" y="1981200"/>
              <a:ext cx="762000" cy="457200"/>
            </a:xfrm>
            <a:prstGeom prst="rect">
              <a:avLst/>
            </a:prstGeom>
            <a:noFill/>
            <a:ln w="9525" algn="ctr">
              <a:solidFill>
                <a:schemeClr val="tx1"/>
              </a:solidFill>
              <a:round/>
              <a:headEnd/>
              <a:tailEnd/>
            </a:ln>
          </p:spPr>
          <p:txBody>
            <a:bodyPr anchor="ctr"/>
            <a:lstStyle/>
            <a:p>
              <a:pPr algn="ctr"/>
              <a:endParaRPr lang="en-US"/>
            </a:p>
          </p:txBody>
        </p:sp>
        <p:cxnSp>
          <p:nvCxnSpPr>
            <p:cNvPr id="62474" name="Straight Connector 52"/>
            <p:cNvCxnSpPr>
              <a:cxnSpLocks noChangeShapeType="1"/>
            </p:cNvCxnSpPr>
            <p:nvPr/>
          </p:nvCxnSpPr>
          <p:spPr bwMode="auto">
            <a:xfrm>
              <a:off x="4343399" y="1981201"/>
              <a:ext cx="3274578" cy="1803240"/>
            </a:xfrm>
            <a:prstGeom prst="line">
              <a:avLst/>
            </a:prstGeom>
            <a:noFill/>
            <a:ln w="9525" algn="ctr">
              <a:solidFill>
                <a:schemeClr val="tx1"/>
              </a:solidFill>
              <a:round/>
              <a:headEnd/>
              <a:tailEnd/>
            </a:ln>
          </p:spPr>
        </p:cxnSp>
        <p:cxnSp>
          <p:nvCxnSpPr>
            <p:cNvPr id="62475" name="Straight Connector 53"/>
            <p:cNvCxnSpPr>
              <a:cxnSpLocks noChangeShapeType="1"/>
            </p:cNvCxnSpPr>
            <p:nvPr/>
          </p:nvCxnSpPr>
          <p:spPr bwMode="auto">
            <a:xfrm>
              <a:off x="3576637" y="1985962"/>
              <a:ext cx="309563" cy="1800226"/>
            </a:xfrm>
            <a:prstGeom prst="line">
              <a:avLst/>
            </a:prstGeom>
            <a:noFill/>
            <a:ln w="9525" algn="ctr">
              <a:solidFill>
                <a:schemeClr val="tx1"/>
              </a:solidFill>
              <a:round/>
              <a:headEnd/>
              <a:tailEnd/>
            </a:ln>
          </p:spPr>
        </p:cxnSp>
        <p:cxnSp>
          <p:nvCxnSpPr>
            <p:cNvPr id="62476" name="Straight Connector 54"/>
            <p:cNvCxnSpPr>
              <a:cxnSpLocks noChangeShapeType="1"/>
            </p:cNvCxnSpPr>
            <p:nvPr/>
          </p:nvCxnSpPr>
          <p:spPr bwMode="auto">
            <a:xfrm>
              <a:off x="3581399" y="2433637"/>
              <a:ext cx="304801" cy="2747963"/>
            </a:xfrm>
            <a:prstGeom prst="line">
              <a:avLst/>
            </a:prstGeom>
            <a:noFill/>
            <a:ln w="9525" algn="ctr">
              <a:solidFill>
                <a:schemeClr val="tx1"/>
              </a:solidFill>
              <a:round/>
              <a:headEnd/>
              <a:tailEnd/>
            </a:ln>
          </p:spPr>
        </p:cxnSp>
        <p:cxnSp>
          <p:nvCxnSpPr>
            <p:cNvPr id="62477" name="Straight Connector 55"/>
            <p:cNvCxnSpPr>
              <a:cxnSpLocks noChangeShapeType="1"/>
            </p:cNvCxnSpPr>
            <p:nvPr/>
          </p:nvCxnSpPr>
          <p:spPr bwMode="auto">
            <a:xfrm>
              <a:off x="4323868" y="2455921"/>
              <a:ext cx="3294110" cy="2657038"/>
            </a:xfrm>
            <a:prstGeom prst="line">
              <a:avLst/>
            </a:prstGeom>
            <a:noFill/>
            <a:ln w="9525" algn="ctr">
              <a:solidFill>
                <a:schemeClr val="tx1"/>
              </a:solidFill>
              <a:round/>
              <a:headEnd/>
              <a:tailEnd/>
            </a:ln>
          </p:spPr>
        </p:cxnSp>
        <p:pic>
          <p:nvPicPr>
            <p:cNvPr id="62478" name="Picture 56"/>
            <p:cNvPicPr>
              <a:picLocks noChangeAspect="1" noChangeArrowheads="1"/>
            </p:cNvPicPr>
            <p:nvPr/>
          </p:nvPicPr>
          <p:blipFill>
            <a:blip r:embed="rId4" cstate="print"/>
            <a:srcRect/>
            <a:stretch>
              <a:fillRect/>
            </a:stretch>
          </p:blipFill>
          <p:spPr bwMode="auto">
            <a:xfrm>
              <a:off x="3886199" y="3781425"/>
              <a:ext cx="3810001" cy="1400175"/>
            </a:xfrm>
            <a:prstGeom prst="rect">
              <a:avLst/>
            </a:prstGeom>
            <a:noFill/>
            <a:ln w="9525">
              <a:noFill/>
              <a:miter lim="800000"/>
              <a:headEnd/>
              <a:tailEnd/>
            </a:ln>
          </p:spPr>
        </p:pic>
        <p:sp>
          <p:nvSpPr>
            <p:cNvPr id="62479" name="TextBox 57"/>
            <p:cNvSpPr txBox="1">
              <a:spLocks noChangeArrowheads="1"/>
            </p:cNvSpPr>
            <p:nvPr/>
          </p:nvSpPr>
          <p:spPr bwMode="auto">
            <a:xfrm>
              <a:off x="4583929" y="1536178"/>
              <a:ext cx="1905001" cy="412768"/>
            </a:xfrm>
            <a:prstGeom prst="rect">
              <a:avLst/>
            </a:prstGeom>
            <a:noFill/>
            <a:ln w="9525">
              <a:noFill/>
              <a:miter lim="800000"/>
              <a:headEnd/>
              <a:tailEnd/>
            </a:ln>
          </p:spPr>
          <p:txBody>
            <a:bodyPr>
              <a:spAutoFit/>
            </a:bodyPr>
            <a:lstStyle/>
            <a:p>
              <a:pPr algn="ctr"/>
              <a:r>
                <a:rPr lang="en-US" sz="1400"/>
                <a:t>symmetry plane</a:t>
              </a:r>
            </a:p>
          </p:txBody>
        </p:sp>
        <p:cxnSp>
          <p:nvCxnSpPr>
            <p:cNvPr id="62480" name="Straight Arrow Connector 58"/>
            <p:cNvCxnSpPr>
              <a:cxnSpLocks noChangeShapeType="1"/>
            </p:cNvCxnSpPr>
            <p:nvPr/>
          </p:nvCxnSpPr>
          <p:spPr bwMode="auto">
            <a:xfrm flipH="1">
              <a:off x="4305300" y="2047875"/>
              <a:ext cx="1009650" cy="495300"/>
            </a:xfrm>
            <a:prstGeom prst="straightConnector1">
              <a:avLst/>
            </a:prstGeom>
            <a:noFill/>
            <a:ln w="9525" algn="ctr">
              <a:solidFill>
                <a:schemeClr val="tx1"/>
              </a:solidFill>
              <a:round/>
              <a:headEnd/>
              <a:tailEnd type="arrow" w="med" len="med"/>
            </a:ln>
          </p:spPr>
        </p:cxnSp>
      </p:grpSp>
      <p:sp>
        <p:nvSpPr>
          <p:cNvPr id="62470"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F6350471-69CD-4597-B74A-639FCA283EED}" type="slidenum">
              <a:rPr lang="en-US" sz="1200" smtClean="0">
                <a:solidFill>
                  <a:schemeClr val="bg1"/>
                </a:solidFill>
              </a:rPr>
              <a:pPr algn="r"/>
              <a:t>46</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Wing Structural Analysis</a:t>
            </a:r>
          </a:p>
        </p:txBody>
      </p:sp>
      <p:sp>
        <p:nvSpPr>
          <p:cNvPr id="63491" name="Rectangle 2"/>
          <p:cNvSpPr>
            <a:spLocks noChangeArrowheads="1"/>
          </p:cNvSpPr>
          <p:nvPr/>
        </p:nvSpPr>
        <p:spPr bwMode="auto">
          <a:xfrm>
            <a:off x="838200" y="1752600"/>
            <a:ext cx="7772400" cy="338138"/>
          </a:xfrm>
          <a:prstGeom prst="rect">
            <a:avLst/>
          </a:prstGeom>
          <a:noFill/>
          <a:ln w="9525">
            <a:noFill/>
            <a:miter lim="800000"/>
            <a:headEnd/>
            <a:tailEnd/>
          </a:ln>
        </p:spPr>
        <p:txBody>
          <a:bodyPr>
            <a:spAutoFit/>
          </a:bodyPr>
          <a:lstStyle/>
          <a:p>
            <a:pPr>
              <a:spcBef>
                <a:spcPts val="600"/>
              </a:spcBef>
              <a:spcAft>
                <a:spcPts val="600"/>
              </a:spcAft>
            </a:pPr>
            <a:endParaRPr lang="en-US" sz="1600"/>
          </a:p>
        </p:txBody>
      </p:sp>
      <p:sp>
        <p:nvSpPr>
          <p:cNvPr id="63492"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Recommendations</a:t>
            </a:r>
          </a:p>
        </p:txBody>
      </p:sp>
      <p:sp>
        <p:nvSpPr>
          <p:cNvPr id="63493" name="Content Placeholder 5"/>
          <p:cNvSpPr>
            <a:spLocks noGrp="1"/>
          </p:cNvSpPr>
          <p:nvPr>
            <p:ph idx="1"/>
          </p:nvPr>
        </p:nvSpPr>
        <p:spPr>
          <a:xfrm>
            <a:off x="609600" y="1752600"/>
            <a:ext cx="8001000" cy="4648200"/>
          </a:xfrm>
        </p:spPr>
        <p:txBody>
          <a:bodyPr/>
          <a:lstStyle/>
          <a:p>
            <a:pPr eaLnBrk="1" hangingPunct="1"/>
            <a:r>
              <a:rPr lang="en-US" sz="2400" smtClean="0">
                <a:solidFill>
                  <a:schemeClr val="tx1"/>
                </a:solidFill>
              </a:rPr>
              <a:t>Add additional support to resist torque loading</a:t>
            </a:r>
          </a:p>
          <a:p>
            <a:pPr lvl="1" eaLnBrk="1" hangingPunct="1"/>
            <a:r>
              <a:rPr lang="en-US" sz="2000" smtClean="0">
                <a:solidFill>
                  <a:schemeClr val="tx1"/>
                </a:solidFill>
              </a:rPr>
              <a:t>Stiffeners running diagonally from corner to corner</a:t>
            </a:r>
          </a:p>
          <a:p>
            <a:pPr lvl="1" eaLnBrk="1" hangingPunct="1"/>
            <a:endParaRPr lang="en-US" sz="2000" smtClean="0">
              <a:solidFill>
                <a:schemeClr val="tx1"/>
              </a:solidFill>
            </a:endParaRPr>
          </a:p>
          <a:p>
            <a:pPr eaLnBrk="1" hangingPunct="1"/>
            <a:r>
              <a:rPr lang="en-US" sz="2400" smtClean="0">
                <a:solidFill>
                  <a:schemeClr val="tx1"/>
                </a:solidFill>
              </a:rPr>
              <a:t>Holes on bulkheads and beams to </a:t>
            </a:r>
          </a:p>
          <a:p>
            <a:pPr eaLnBrk="1" hangingPunct="1">
              <a:buFont typeface="Arial" charset="0"/>
              <a:buNone/>
            </a:pPr>
            <a:r>
              <a:rPr lang="en-US" sz="2400" smtClean="0">
                <a:solidFill>
                  <a:schemeClr val="tx1"/>
                </a:solidFill>
              </a:rPr>
              <a:t>reduce weight while still maintaining </a:t>
            </a:r>
          </a:p>
          <a:p>
            <a:pPr eaLnBrk="1" hangingPunct="1">
              <a:buFont typeface="Arial" charset="0"/>
              <a:buNone/>
            </a:pPr>
            <a:r>
              <a:rPr lang="en-US" sz="2400" smtClean="0">
                <a:solidFill>
                  <a:schemeClr val="tx1"/>
                </a:solidFill>
              </a:rPr>
              <a:t>structural integrity</a:t>
            </a:r>
          </a:p>
          <a:p>
            <a:pPr eaLnBrk="1" hangingPunct="1">
              <a:buFont typeface="Arial" charset="0"/>
              <a:buNone/>
            </a:pPr>
            <a:endParaRPr lang="en-US" sz="2400" smtClean="0">
              <a:solidFill>
                <a:schemeClr val="tx1"/>
              </a:solidFill>
            </a:endParaRPr>
          </a:p>
          <a:p>
            <a:pPr eaLnBrk="1" hangingPunct="1"/>
            <a:r>
              <a:rPr lang="en-US" sz="2400" smtClean="0">
                <a:solidFill>
                  <a:schemeClr val="tx1"/>
                </a:solidFill>
              </a:rPr>
              <a:t>Reduce beam spacing in aft portion of wing to prevent panel buckling</a:t>
            </a:r>
          </a:p>
          <a:p>
            <a:pPr lvl="1" eaLnBrk="1" hangingPunct="1"/>
            <a:r>
              <a:rPr lang="en-US" sz="2000" smtClean="0">
                <a:solidFill>
                  <a:schemeClr val="tx1"/>
                </a:solidFill>
              </a:rPr>
              <a:t>Add additional beam</a:t>
            </a:r>
          </a:p>
          <a:p>
            <a:pPr lvl="1" eaLnBrk="1" hangingPunct="1"/>
            <a:r>
              <a:rPr lang="en-US" sz="2000" smtClean="0">
                <a:solidFill>
                  <a:schemeClr val="tx1"/>
                </a:solidFill>
              </a:rPr>
              <a:t>Distribute beams evenly space</a:t>
            </a:r>
            <a:endParaRPr lang="en-US" smtClean="0">
              <a:solidFill>
                <a:schemeClr val="tx1"/>
              </a:solidFill>
            </a:endParaRPr>
          </a:p>
        </p:txBody>
      </p:sp>
      <p:pic>
        <p:nvPicPr>
          <p:cNvPr id="63494" name="Picture 2" descr="http://www.zenithair.com/design/stol-wing-skeleton.gif"/>
          <p:cNvPicPr>
            <a:picLocks noChangeAspect="1" noChangeArrowheads="1"/>
          </p:cNvPicPr>
          <p:nvPr/>
        </p:nvPicPr>
        <p:blipFill>
          <a:blip r:embed="rId2" cstate="print"/>
          <a:srcRect/>
          <a:stretch>
            <a:fillRect/>
          </a:stretch>
        </p:blipFill>
        <p:spPr bwMode="auto">
          <a:xfrm>
            <a:off x="5410200" y="2752725"/>
            <a:ext cx="2936875" cy="1666875"/>
          </a:xfrm>
          <a:prstGeom prst="rect">
            <a:avLst/>
          </a:prstGeom>
          <a:noFill/>
          <a:ln w="9525">
            <a:noFill/>
            <a:miter lim="800000"/>
            <a:headEnd/>
            <a:tailEnd/>
          </a:ln>
        </p:spPr>
      </p:pic>
      <p:sp>
        <p:nvSpPr>
          <p:cNvPr id="63495"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FAE7922D-EEDE-454D-9FD9-EF7DB79EC3BF}" type="slidenum">
              <a:rPr lang="en-US" sz="1200" smtClean="0">
                <a:solidFill>
                  <a:schemeClr val="bg1"/>
                </a:solidFill>
              </a:rPr>
              <a:pPr algn="r"/>
              <a:t>47</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r>
              <a:rPr lang="en-US" smtClean="0"/>
              <a:t>Truss Loading</a:t>
            </a:r>
          </a:p>
        </p:txBody>
      </p:sp>
      <p:sp>
        <p:nvSpPr>
          <p:cNvPr id="64515" name="Content Placeholder 2"/>
          <p:cNvSpPr>
            <a:spLocks noGrp="1"/>
          </p:cNvSpPr>
          <p:nvPr>
            <p:ph sz="half" idx="1"/>
          </p:nvPr>
        </p:nvSpPr>
        <p:spPr>
          <a:xfrm>
            <a:off x="457200" y="4343400"/>
            <a:ext cx="7467600" cy="2133600"/>
          </a:xfrm>
        </p:spPr>
        <p:txBody>
          <a:bodyPr/>
          <a:lstStyle/>
          <a:p>
            <a:pPr eaLnBrk="1" hangingPunct="1"/>
            <a:r>
              <a:rPr lang="en-US" sz="1600" smtClean="0">
                <a:solidFill>
                  <a:schemeClr val="tx1"/>
                </a:solidFill>
              </a:rPr>
              <a:t>Overall length: 155 m</a:t>
            </a:r>
          </a:p>
          <a:p>
            <a:pPr eaLnBrk="1" hangingPunct="1"/>
            <a:r>
              <a:rPr lang="en-US" sz="1600" smtClean="0">
                <a:solidFill>
                  <a:schemeClr val="tx1"/>
                </a:solidFill>
              </a:rPr>
              <a:t>Pipe Diameter: All 1.22 m</a:t>
            </a:r>
          </a:p>
          <a:p>
            <a:pPr eaLnBrk="1" hangingPunct="1"/>
            <a:r>
              <a:rPr lang="en-US" sz="1600" smtClean="0">
                <a:solidFill>
                  <a:schemeClr val="tx1"/>
                </a:solidFill>
              </a:rPr>
              <a:t>Weight: 1,022,382 kg</a:t>
            </a:r>
          </a:p>
          <a:p>
            <a:pPr eaLnBrk="1" hangingPunct="1"/>
            <a:r>
              <a:rPr lang="en-US" sz="1600" smtClean="0">
                <a:solidFill>
                  <a:schemeClr val="tx1"/>
                </a:solidFill>
              </a:rPr>
              <a:t>Estimated cost: $3.37 million ($3.3/kg)</a:t>
            </a:r>
          </a:p>
        </p:txBody>
      </p:sp>
      <p:pic>
        <p:nvPicPr>
          <p:cNvPr id="64516" name="Content Placeholder 6" descr="Angled Truss.JPG"/>
          <p:cNvPicPr>
            <a:picLocks noGrp="1" noChangeAspect="1"/>
          </p:cNvPicPr>
          <p:nvPr>
            <p:ph sz="half" idx="2"/>
          </p:nvPr>
        </p:nvPicPr>
        <p:blipFill>
          <a:blip r:embed="rId2" cstate="print"/>
          <a:srcRect l="9435" t="32510" r="7547" b="34978"/>
          <a:stretch>
            <a:fillRect/>
          </a:stretch>
        </p:blipFill>
        <p:spPr>
          <a:xfrm>
            <a:off x="457200" y="1143000"/>
            <a:ext cx="8382000" cy="2667000"/>
          </a:xfrm>
        </p:spPr>
      </p:pic>
      <p:sp>
        <p:nvSpPr>
          <p:cNvPr id="64517"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0CE07670-1C71-47DC-A341-A74014604828}" type="slidenum">
              <a:rPr lang="en-US" sz="1200" smtClean="0">
                <a:solidFill>
                  <a:schemeClr val="bg1"/>
                </a:solidFill>
              </a:rPr>
              <a:pPr algn="r"/>
              <a:t>48</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52400" y="38100"/>
            <a:ext cx="8458200" cy="762000"/>
          </a:xfrm>
        </p:spPr>
        <p:txBody>
          <a:bodyPr/>
          <a:lstStyle/>
          <a:p>
            <a:pPr eaLnBrk="1" hangingPunct="1"/>
            <a:r>
              <a:rPr lang="en-US" smtClean="0">
                <a:latin typeface="Century Gothic" pitchFamily="34" charset="0"/>
                <a:ea typeface="ＭＳ Ｐゴシック" pitchFamily="34" charset="-128"/>
                <a:cs typeface="Century Gothic" pitchFamily="34" charset="0"/>
              </a:rPr>
              <a:t>Derived Requirements – Wing/Truss</a:t>
            </a:r>
            <a:endParaRPr lang="en-US" smtClean="0"/>
          </a:p>
        </p:txBody>
      </p:sp>
      <p:sp>
        <p:nvSpPr>
          <p:cNvPr id="4" name="Flowchart: Process 3"/>
          <p:cNvSpPr/>
          <p:nvPr/>
        </p:nvSpPr>
        <p:spPr>
          <a:xfrm>
            <a:off x="228600" y="1028700"/>
            <a:ext cx="3429000" cy="673100"/>
          </a:xfrm>
          <a:prstGeom prst="flowChartProces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C1</a:t>
            </a:r>
          </a:p>
          <a:p>
            <a:pPr algn="ctr">
              <a:defRPr/>
            </a:pPr>
            <a:r>
              <a:rPr lang="en-US" dirty="0"/>
              <a:t>Components within CAPEX budget</a:t>
            </a:r>
          </a:p>
        </p:txBody>
      </p:sp>
      <p:sp>
        <p:nvSpPr>
          <p:cNvPr id="5" name="Flowchart: Process 4"/>
          <p:cNvSpPr/>
          <p:nvPr/>
        </p:nvSpPr>
        <p:spPr>
          <a:xfrm>
            <a:off x="4419600" y="1028700"/>
            <a:ext cx="3352800" cy="673100"/>
          </a:xfrm>
          <a:prstGeom prst="flowChartProcess">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Wing/Truss target cost: $1,500,000</a:t>
            </a:r>
            <a:endParaRPr lang="en-US" dirty="0"/>
          </a:p>
        </p:txBody>
      </p:sp>
      <p:cxnSp>
        <p:nvCxnSpPr>
          <p:cNvPr id="7" name="Straight Arrow Connector 6"/>
          <p:cNvCxnSpPr>
            <a:stCxn id="4" idx="3"/>
            <a:endCxn id="5" idx="1"/>
          </p:cNvCxnSpPr>
          <p:nvPr/>
        </p:nvCxnSpPr>
        <p:spPr>
          <a:xfrm>
            <a:off x="3657600" y="1365250"/>
            <a:ext cx="762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Flowchart: Process 13"/>
          <p:cNvSpPr/>
          <p:nvPr/>
        </p:nvSpPr>
        <p:spPr>
          <a:xfrm>
            <a:off x="228600" y="1981200"/>
            <a:ext cx="3429000" cy="673100"/>
          </a:xfrm>
          <a:prstGeom prst="flowChartProces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0"/>
              </a:spcAft>
              <a:defRPr/>
            </a:pPr>
            <a:r>
              <a:rPr lang="en-US" b="1" dirty="0"/>
              <a:t>R1</a:t>
            </a:r>
          </a:p>
          <a:p>
            <a:pPr algn="ctr">
              <a:spcAft>
                <a:spcPts val="0"/>
              </a:spcAft>
              <a:defRPr/>
            </a:pPr>
            <a:r>
              <a:rPr lang="en-US" dirty="0"/>
              <a:t>Design life: 20 years</a:t>
            </a:r>
          </a:p>
        </p:txBody>
      </p:sp>
      <p:sp>
        <p:nvSpPr>
          <p:cNvPr id="15" name="Flowchart: Process 14"/>
          <p:cNvSpPr/>
          <p:nvPr/>
        </p:nvSpPr>
        <p:spPr>
          <a:xfrm>
            <a:off x="4419600" y="1981200"/>
            <a:ext cx="3352800" cy="673100"/>
          </a:xfrm>
          <a:prstGeom prst="flowChartProcess">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Extreme flow velocity: 1.8m/s</a:t>
            </a:r>
            <a:endParaRPr lang="en-US" dirty="0"/>
          </a:p>
        </p:txBody>
      </p:sp>
      <p:sp>
        <p:nvSpPr>
          <p:cNvPr id="16" name="Flowchart: Process 15"/>
          <p:cNvSpPr/>
          <p:nvPr/>
        </p:nvSpPr>
        <p:spPr>
          <a:xfrm>
            <a:off x="4419600" y="2895600"/>
            <a:ext cx="3352800" cy="673100"/>
          </a:xfrm>
          <a:prstGeom prst="flowChartProcess">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Extreme flow shear: 0.01mps/m</a:t>
            </a:r>
            <a:endParaRPr lang="en-US" dirty="0"/>
          </a:p>
        </p:txBody>
      </p:sp>
      <p:sp>
        <p:nvSpPr>
          <p:cNvPr id="17" name="Flowchart: Process 16"/>
          <p:cNvSpPr/>
          <p:nvPr/>
        </p:nvSpPr>
        <p:spPr>
          <a:xfrm>
            <a:off x="4419600" y="3810000"/>
            <a:ext cx="3352800" cy="673100"/>
          </a:xfrm>
          <a:prstGeom prst="flowChartProcess">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100-year return wave loading</a:t>
            </a:r>
            <a:endParaRPr lang="en-US" dirty="0"/>
          </a:p>
        </p:txBody>
      </p:sp>
      <p:cxnSp>
        <p:nvCxnSpPr>
          <p:cNvPr id="32" name="Straight Arrow Connector 31"/>
          <p:cNvCxnSpPr>
            <a:stCxn id="14" idx="3"/>
            <a:endCxn id="15" idx="1"/>
          </p:cNvCxnSpPr>
          <p:nvPr/>
        </p:nvCxnSpPr>
        <p:spPr>
          <a:xfrm>
            <a:off x="3657600" y="2317750"/>
            <a:ext cx="762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14" idx="3"/>
            <a:endCxn id="16" idx="1"/>
          </p:cNvCxnSpPr>
          <p:nvPr/>
        </p:nvCxnSpPr>
        <p:spPr>
          <a:xfrm>
            <a:off x="3657600" y="2317750"/>
            <a:ext cx="762000" cy="914400"/>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4" idx="3"/>
            <a:endCxn id="17" idx="1"/>
          </p:cNvCxnSpPr>
          <p:nvPr/>
        </p:nvCxnSpPr>
        <p:spPr>
          <a:xfrm>
            <a:off x="3657600" y="2317750"/>
            <a:ext cx="762000" cy="1828800"/>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Rectangle 48">
            <a:hlinkClick r:id="rId2" action="ppaction://hlinksldjump"/>
          </p:cNvPr>
          <p:cNvSpPr/>
          <p:nvPr/>
        </p:nvSpPr>
        <p:spPr>
          <a:xfrm>
            <a:off x="8153400" y="5949950"/>
            <a:ext cx="838200" cy="533400"/>
          </a:xfrm>
          <a:prstGeom prst="rect">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TLR</a:t>
            </a:r>
          </a:p>
        </p:txBody>
      </p:sp>
      <p:sp>
        <p:nvSpPr>
          <p:cNvPr id="18" name="Flowchart: Process 17"/>
          <p:cNvSpPr/>
          <p:nvPr/>
        </p:nvSpPr>
        <p:spPr>
          <a:xfrm>
            <a:off x="4419600" y="4724400"/>
            <a:ext cx="3352800" cy="673100"/>
          </a:xfrm>
          <a:prstGeom prst="flowChartProcess">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210 million wing pass cycles per rotor</a:t>
            </a:r>
            <a:endParaRPr lang="en-US" dirty="0"/>
          </a:p>
        </p:txBody>
      </p:sp>
      <p:cxnSp>
        <p:nvCxnSpPr>
          <p:cNvPr id="19" name="Elbow Connector 18"/>
          <p:cNvCxnSpPr>
            <a:stCxn id="14" idx="3"/>
            <a:endCxn id="18" idx="1"/>
          </p:cNvCxnSpPr>
          <p:nvPr/>
        </p:nvCxnSpPr>
        <p:spPr>
          <a:xfrm>
            <a:off x="3657600" y="2317750"/>
            <a:ext cx="762000" cy="2743200"/>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Flowchart: Process 20"/>
          <p:cNvSpPr/>
          <p:nvPr/>
        </p:nvSpPr>
        <p:spPr>
          <a:xfrm>
            <a:off x="241300" y="5613400"/>
            <a:ext cx="3429000" cy="673100"/>
          </a:xfrm>
          <a:prstGeom prst="flowChartProces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R2</a:t>
            </a:r>
          </a:p>
          <a:p>
            <a:pPr algn="ctr">
              <a:defRPr/>
            </a:pPr>
            <a:r>
              <a:rPr lang="en-US" dirty="0"/>
              <a:t>Maintenance interval: 5 years</a:t>
            </a:r>
          </a:p>
        </p:txBody>
      </p:sp>
      <p:sp>
        <p:nvSpPr>
          <p:cNvPr id="22" name="Flowchart: Process 21"/>
          <p:cNvSpPr/>
          <p:nvPr/>
        </p:nvSpPr>
        <p:spPr>
          <a:xfrm>
            <a:off x="4432300" y="5613400"/>
            <a:ext cx="3352800" cy="673100"/>
          </a:xfrm>
          <a:prstGeom prst="flowChartProcess">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Wing/Truss shall require no maintenance in 5 year intervals</a:t>
            </a:r>
            <a:endParaRPr lang="en-US" dirty="0"/>
          </a:p>
        </p:txBody>
      </p:sp>
      <p:cxnSp>
        <p:nvCxnSpPr>
          <p:cNvPr id="23" name="Straight Arrow Connector 22"/>
          <p:cNvCxnSpPr>
            <a:stCxn id="21" idx="3"/>
            <a:endCxn id="22" idx="1"/>
          </p:cNvCxnSpPr>
          <p:nvPr/>
        </p:nvCxnSpPr>
        <p:spPr>
          <a:xfrm>
            <a:off x="3670300" y="5949950"/>
            <a:ext cx="762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475"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B3E413D7-087B-46E0-9AE1-2C8DBC635442}" type="slidenum">
              <a:rPr lang="en-US" sz="1200" smtClean="0">
                <a:solidFill>
                  <a:schemeClr val="bg1"/>
                </a:solidFill>
              </a:rPr>
              <a:pPr algn="r"/>
              <a:t>4</a:t>
            </a:fld>
            <a:endParaRPr lang="en-US" sz="1200" smtClean="0">
              <a:solidFill>
                <a:schemeClr val="bg1"/>
              </a:solidFill>
            </a:endParaRPr>
          </a:p>
        </p:txBody>
      </p:sp>
    </p:spTree>
  </p:cSld>
  <p:clrMapOvr>
    <a:masterClrMapping/>
  </p:clrMapOvr>
  <p:transition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smtClean="0"/>
              <a:t>Truss Structural Analysis</a:t>
            </a:r>
          </a:p>
        </p:txBody>
      </p:sp>
      <p:sp>
        <p:nvSpPr>
          <p:cNvPr id="65539" name="Content Placeholder 2"/>
          <p:cNvSpPr>
            <a:spLocks noGrp="1"/>
          </p:cNvSpPr>
          <p:nvPr>
            <p:ph sz="half" idx="1"/>
          </p:nvPr>
        </p:nvSpPr>
        <p:spPr>
          <a:xfrm>
            <a:off x="457200" y="1600200"/>
            <a:ext cx="7010400" cy="4525963"/>
          </a:xfrm>
        </p:spPr>
        <p:txBody>
          <a:bodyPr/>
          <a:lstStyle/>
          <a:p>
            <a:pPr eaLnBrk="1" hangingPunct="1"/>
            <a:r>
              <a:rPr lang="en-US" sz="1600" smtClean="0">
                <a:solidFill>
                  <a:schemeClr val="tx1"/>
                </a:solidFill>
              </a:rPr>
              <a:t>Truss material: Welded pipe per API51 X56</a:t>
            </a:r>
          </a:p>
          <a:p>
            <a:pPr lvl="1" eaLnBrk="1" hangingPunct="1"/>
            <a:r>
              <a:rPr lang="en-US" sz="1600" smtClean="0">
                <a:solidFill>
                  <a:schemeClr val="tx1"/>
                </a:solidFill>
              </a:rPr>
              <a:t>Yield Strength: 386.1 Mpa (56,000 psi)</a:t>
            </a:r>
          </a:p>
          <a:p>
            <a:pPr eaLnBrk="1" hangingPunct="1"/>
            <a:r>
              <a:rPr lang="en-US" sz="1600" smtClean="0">
                <a:solidFill>
                  <a:schemeClr val="tx1"/>
                </a:solidFill>
              </a:rPr>
              <a:t>Knockdown for manufacturing: 20%</a:t>
            </a:r>
          </a:p>
          <a:p>
            <a:pPr lvl="1" eaLnBrk="1" hangingPunct="1"/>
            <a:r>
              <a:rPr lang="en-US" sz="1600" smtClean="0">
                <a:solidFill>
                  <a:schemeClr val="tx1"/>
                </a:solidFill>
              </a:rPr>
              <a:t>Yield Strength: 308.9 Mpa  (44,800 psi)</a:t>
            </a:r>
          </a:p>
          <a:p>
            <a:pPr eaLnBrk="1" hangingPunct="1"/>
            <a:r>
              <a:rPr lang="en-US" sz="1600" smtClean="0">
                <a:solidFill>
                  <a:schemeClr val="tx1"/>
                </a:solidFill>
              </a:rPr>
              <a:t>Factor of Safety (FOS): 3 on Yield @1.8 m/s loads</a:t>
            </a:r>
          </a:p>
          <a:p>
            <a:pPr lvl="1" eaLnBrk="1" hangingPunct="1"/>
            <a:r>
              <a:rPr lang="en-US" sz="1600" smtClean="0">
                <a:solidFill>
                  <a:schemeClr val="tx1"/>
                </a:solidFill>
              </a:rPr>
              <a:t>Allowance for dynamic loading, weld knock-down, and corrosion</a:t>
            </a:r>
          </a:p>
          <a:p>
            <a:pPr eaLnBrk="1" hangingPunct="1"/>
            <a:r>
              <a:rPr lang="en-US" sz="1600" smtClean="0">
                <a:solidFill>
                  <a:schemeClr val="tx1"/>
                </a:solidFill>
              </a:rPr>
              <a:t>Allowable yield stress: 102 Mpa  (14,800 psi)</a:t>
            </a:r>
          </a:p>
          <a:p>
            <a:pPr eaLnBrk="1" hangingPunct="1"/>
            <a:r>
              <a:rPr lang="en-US" sz="1600" smtClean="0">
                <a:solidFill>
                  <a:schemeClr val="tx1"/>
                </a:solidFill>
              </a:rPr>
              <a:t>Allowable shear stress: 0.577 (allowable yield stress): 59 Mpa  (8,600 psi)</a:t>
            </a:r>
          </a:p>
          <a:p>
            <a:pPr eaLnBrk="1" hangingPunct="1"/>
            <a:r>
              <a:rPr lang="en-US" sz="1600" smtClean="0">
                <a:solidFill>
                  <a:schemeClr val="tx1"/>
                </a:solidFill>
              </a:rPr>
              <a:t>Poisson's ratio: 0.3</a:t>
            </a:r>
          </a:p>
          <a:p>
            <a:pPr eaLnBrk="1" hangingPunct="1">
              <a:buFont typeface="Arial" charset="0"/>
              <a:buNone/>
            </a:pPr>
            <a:endParaRPr lang="en-US" sz="1600" smtClean="0">
              <a:solidFill>
                <a:schemeClr val="tx1"/>
              </a:solidFill>
            </a:endParaRPr>
          </a:p>
        </p:txBody>
      </p:sp>
      <p:sp>
        <p:nvSpPr>
          <p:cNvPr id="65540"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Allowable Stress Value</a:t>
            </a:r>
          </a:p>
        </p:txBody>
      </p:sp>
      <p:sp>
        <p:nvSpPr>
          <p:cNvPr id="65541"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06434B19-122F-439D-BF93-29C6F7D060B3}" type="slidenum">
              <a:rPr lang="en-US" sz="1200" smtClean="0">
                <a:solidFill>
                  <a:schemeClr val="bg1"/>
                </a:solidFill>
              </a:rPr>
              <a:pPr algn="r"/>
              <a:t>49</a:t>
            </a:fld>
            <a:endParaRPr lang="en-US" sz="1200" smtClean="0">
              <a:solidFill>
                <a:schemeClr val="bg1"/>
              </a:solidFill>
            </a:endParaRPr>
          </a:p>
        </p:txBody>
      </p:sp>
    </p:spTree>
  </p:cSld>
  <p:clrMapOvr>
    <a:masterClrMapping/>
  </p:clrMapOvr>
  <p:transition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smtClean="0"/>
              <a:t>Initial Truss loading</a:t>
            </a:r>
          </a:p>
        </p:txBody>
      </p:sp>
      <p:sp>
        <p:nvSpPr>
          <p:cNvPr id="66563" name="Content Placeholder 3"/>
          <p:cNvSpPr>
            <a:spLocks noGrp="1"/>
          </p:cNvSpPr>
          <p:nvPr>
            <p:ph sz="half" idx="2"/>
          </p:nvPr>
        </p:nvSpPr>
        <p:spPr>
          <a:xfrm>
            <a:off x="381000" y="3886200"/>
            <a:ext cx="4191000" cy="2667000"/>
          </a:xfrm>
        </p:spPr>
        <p:txBody>
          <a:bodyPr/>
          <a:lstStyle/>
          <a:p>
            <a:pPr eaLnBrk="1" hangingPunct="1"/>
            <a:r>
              <a:rPr lang="en-US" sz="1600" smtClean="0">
                <a:solidFill>
                  <a:schemeClr val="tx1"/>
                </a:solidFill>
              </a:rPr>
              <a:t>Each member was comprised of beam elements</a:t>
            </a:r>
          </a:p>
          <a:p>
            <a:pPr eaLnBrk="1" hangingPunct="1"/>
            <a:r>
              <a:rPr lang="en-US" sz="1600" smtClean="0">
                <a:solidFill>
                  <a:schemeClr val="tx1"/>
                </a:solidFill>
              </a:rPr>
              <a:t>Only Drag load from rotors was applied (1,698 kN @1.8 m/s)</a:t>
            </a:r>
          </a:p>
          <a:p>
            <a:pPr eaLnBrk="1" hangingPunct="1"/>
            <a:r>
              <a:rPr lang="en-US" sz="1600" smtClean="0">
                <a:solidFill>
                  <a:schemeClr val="tx1"/>
                </a:solidFill>
              </a:rPr>
              <a:t>Several members exceeded a SF of 10</a:t>
            </a:r>
          </a:p>
          <a:p>
            <a:pPr eaLnBrk="1" hangingPunct="1"/>
            <a:endParaRPr lang="en-US" smtClean="0">
              <a:solidFill>
                <a:schemeClr val="tx1"/>
              </a:solidFill>
            </a:endParaRPr>
          </a:p>
          <a:p>
            <a:pPr eaLnBrk="1" hangingPunct="1"/>
            <a:endParaRPr lang="en-US" smtClean="0">
              <a:solidFill>
                <a:schemeClr val="tx1"/>
              </a:solidFill>
            </a:endParaRPr>
          </a:p>
        </p:txBody>
      </p:sp>
      <p:pic>
        <p:nvPicPr>
          <p:cNvPr id="66564" name="Picture 2"/>
          <p:cNvPicPr>
            <a:picLocks noChangeAspect="1" noChangeArrowheads="1"/>
          </p:cNvPicPr>
          <p:nvPr/>
        </p:nvPicPr>
        <p:blipFill>
          <a:blip r:embed="rId2" cstate="print"/>
          <a:srcRect l="25000" t="32668" r="6500" b="31667"/>
          <a:stretch>
            <a:fillRect/>
          </a:stretch>
        </p:blipFill>
        <p:spPr bwMode="auto">
          <a:xfrm>
            <a:off x="304800" y="1295400"/>
            <a:ext cx="4430713" cy="2133600"/>
          </a:xfrm>
          <a:prstGeom prst="rect">
            <a:avLst/>
          </a:prstGeom>
          <a:noFill/>
          <a:ln w="9525">
            <a:noFill/>
            <a:miter lim="800000"/>
            <a:headEnd/>
            <a:tailEnd/>
          </a:ln>
        </p:spPr>
      </p:pic>
      <p:pic>
        <p:nvPicPr>
          <p:cNvPr id="66565" name="Picture 3"/>
          <p:cNvPicPr>
            <a:picLocks noChangeAspect="1" noChangeArrowheads="1"/>
          </p:cNvPicPr>
          <p:nvPr/>
        </p:nvPicPr>
        <p:blipFill>
          <a:blip r:embed="rId3" cstate="print"/>
          <a:srcRect l="21153" t="25565" r="7692" b="25719"/>
          <a:stretch>
            <a:fillRect/>
          </a:stretch>
        </p:blipFill>
        <p:spPr bwMode="auto">
          <a:xfrm>
            <a:off x="4800600" y="1295400"/>
            <a:ext cx="4114800" cy="2112963"/>
          </a:xfrm>
          <a:prstGeom prst="rect">
            <a:avLst/>
          </a:prstGeom>
          <a:noFill/>
          <a:ln w="9525">
            <a:noFill/>
            <a:miter lim="800000"/>
            <a:headEnd/>
            <a:tailEnd/>
          </a:ln>
        </p:spPr>
      </p:pic>
      <p:pic>
        <p:nvPicPr>
          <p:cNvPr id="66566" name="Picture 2"/>
          <p:cNvPicPr>
            <a:picLocks noChangeAspect="1" noChangeArrowheads="1"/>
          </p:cNvPicPr>
          <p:nvPr/>
        </p:nvPicPr>
        <p:blipFill>
          <a:blip r:embed="rId4" cstate="print"/>
          <a:srcRect l="21552" t="26437" r="12070" b="27586"/>
          <a:stretch>
            <a:fillRect/>
          </a:stretch>
        </p:blipFill>
        <p:spPr bwMode="auto">
          <a:xfrm>
            <a:off x="4800600" y="3886200"/>
            <a:ext cx="4191000" cy="2286000"/>
          </a:xfrm>
          <a:prstGeom prst="rect">
            <a:avLst/>
          </a:prstGeom>
          <a:noFill/>
          <a:ln w="9525">
            <a:noFill/>
            <a:miter lim="800000"/>
            <a:headEnd/>
            <a:tailEnd/>
          </a:ln>
        </p:spPr>
      </p:pic>
      <p:sp>
        <p:nvSpPr>
          <p:cNvPr id="66567"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897F2DBD-66A8-4C64-AA12-D423968F83A0}" type="slidenum">
              <a:rPr lang="en-US" sz="1200" smtClean="0">
                <a:solidFill>
                  <a:schemeClr val="bg1"/>
                </a:solidFill>
              </a:rPr>
              <a:pPr algn="r"/>
              <a:t>50</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smtClean="0"/>
              <a:t>Semi-Optimized Truss Loading</a:t>
            </a:r>
          </a:p>
        </p:txBody>
      </p:sp>
      <p:sp>
        <p:nvSpPr>
          <p:cNvPr id="67587" name="Content Placeholder 2"/>
          <p:cNvSpPr>
            <a:spLocks noGrp="1"/>
          </p:cNvSpPr>
          <p:nvPr>
            <p:ph sz="half" idx="1"/>
          </p:nvPr>
        </p:nvSpPr>
        <p:spPr>
          <a:xfrm>
            <a:off x="457200" y="4343400"/>
            <a:ext cx="7467600" cy="2133600"/>
          </a:xfrm>
        </p:spPr>
        <p:txBody>
          <a:bodyPr/>
          <a:lstStyle/>
          <a:p>
            <a:pPr eaLnBrk="1" hangingPunct="1"/>
            <a:r>
              <a:rPr lang="en-US" sz="1600" smtClean="0">
                <a:solidFill>
                  <a:schemeClr val="tx1"/>
                </a:solidFill>
              </a:rPr>
              <a:t>Overall length: 140 m</a:t>
            </a:r>
          </a:p>
          <a:p>
            <a:pPr eaLnBrk="1" hangingPunct="1"/>
            <a:r>
              <a:rPr lang="en-US" sz="1600" smtClean="0">
                <a:solidFill>
                  <a:schemeClr val="tx1"/>
                </a:solidFill>
              </a:rPr>
              <a:t>Pipe Diameter:  Average 0.86 m</a:t>
            </a:r>
          </a:p>
          <a:p>
            <a:pPr eaLnBrk="1" hangingPunct="1"/>
            <a:r>
              <a:rPr lang="en-US" sz="1600" smtClean="0">
                <a:solidFill>
                  <a:schemeClr val="tx1"/>
                </a:solidFill>
              </a:rPr>
              <a:t>Weight: 758,978 kg</a:t>
            </a:r>
          </a:p>
          <a:p>
            <a:pPr eaLnBrk="1" hangingPunct="1"/>
            <a:r>
              <a:rPr lang="en-US" sz="1600" smtClean="0">
                <a:solidFill>
                  <a:schemeClr val="tx1"/>
                </a:solidFill>
              </a:rPr>
              <a:t>Estimated cost: $2.50 million ($3.3/kg)</a:t>
            </a:r>
          </a:p>
        </p:txBody>
      </p:sp>
      <p:pic>
        <p:nvPicPr>
          <p:cNvPr id="67588" name="Picture 2"/>
          <p:cNvPicPr>
            <a:picLocks noChangeAspect="1" noChangeArrowheads="1"/>
          </p:cNvPicPr>
          <p:nvPr/>
        </p:nvPicPr>
        <p:blipFill>
          <a:blip r:embed="rId2" cstate="print"/>
          <a:srcRect l="25587" t="20000" r="5588" b="45882"/>
          <a:stretch>
            <a:fillRect/>
          </a:stretch>
        </p:blipFill>
        <p:spPr bwMode="auto">
          <a:xfrm>
            <a:off x="609600" y="1143000"/>
            <a:ext cx="7993063" cy="2971800"/>
          </a:xfrm>
          <a:prstGeom prst="rect">
            <a:avLst/>
          </a:prstGeom>
          <a:noFill/>
          <a:ln w="9525">
            <a:noFill/>
            <a:miter lim="800000"/>
            <a:headEnd/>
            <a:tailEnd/>
          </a:ln>
        </p:spPr>
      </p:pic>
      <p:sp>
        <p:nvSpPr>
          <p:cNvPr id="67589"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255D6249-3A2F-4469-9193-52408F928D37}" type="slidenum">
              <a:rPr lang="en-US" sz="1200" smtClean="0">
                <a:solidFill>
                  <a:schemeClr val="bg1"/>
                </a:solidFill>
              </a:rPr>
              <a:pPr algn="r"/>
              <a:t>51</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6"/>
          <p:cNvSpPr>
            <a:spLocks noGrp="1"/>
          </p:cNvSpPr>
          <p:nvPr>
            <p:ph type="title"/>
          </p:nvPr>
        </p:nvSpPr>
        <p:spPr/>
        <p:txBody>
          <a:bodyPr/>
          <a:lstStyle/>
          <a:p>
            <a:pPr eaLnBrk="1" hangingPunct="1"/>
            <a:r>
              <a:rPr lang="en-US" smtClean="0"/>
              <a:t>Semi-Optimized Truss</a:t>
            </a:r>
          </a:p>
        </p:txBody>
      </p:sp>
      <p:sp>
        <p:nvSpPr>
          <p:cNvPr id="68611" name="Content Placeholder 7"/>
          <p:cNvSpPr>
            <a:spLocks noGrp="1"/>
          </p:cNvSpPr>
          <p:nvPr>
            <p:ph idx="1"/>
          </p:nvPr>
        </p:nvSpPr>
        <p:spPr>
          <a:xfrm>
            <a:off x="457200" y="3810000"/>
            <a:ext cx="3886200" cy="2544763"/>
          </a:xfrm>
        </p:spPr>
        <p:txBody>
          <a:bodyPr/>
          <a:lstStyle/>
          <a:p>
            <a:pPr eaLnBrk="1" hangingPunct="1"/>
            <a:r>
              <a:rPr lang="en-US" sz="1600" smtClean="0">
                <a:solidFill>
                  <a:schemeClr val="tx1"/>
                </a:solidFill>
              </a:rPr>
              <a:t>Most members were reduced to 0.86 m</a:t>
            </a:r>
          </a:p>
          <a:p>
            <a:pPr eaLnBrk="1" hangingPunct="1"/>
            <a:r>
              <a:rPr lang="en-US" sz="1600" smtClean="0">
                <a:solidFill>
                  <a:schemeClr val="tx1"/>
                </a:solidFill>
              </a:rPr>
              <a:t>Loads applied</a:t>
            </a:r>
          </a:p>
          <a:p>
            <a:pPr lvl="1" eaLnBrk="1" hangingPunct="1"/>
            <a:r>
              <a:rPr lang="en-US" sz="1600" smtClean="0">
                <a:solidFill>
                  <a:schemeClr val="tx1"/>
                </a:solidFill>
              </a:rPr>
              <a:t>drag (rotor &amp; platform), </a:t>
            </a:r>
          </a:p>
          <a:p>
            <a:pPr lvl="1" eaLnBrk="1" hangingPunct="1"/>
            <a:r>
              <a:rPr lang="en-US" sz="1600" smtClean="0">
                <a:solidFill>
                  <a:schemeClr val="tx1"/>
                </a:solidFill>
              </a:rPr>
              <a:t>buoyancy (nacelle &amp; truss)</a:t>
            </a:r>
          </a:p>
          <a:p>
            <a:pPr eaLnBrk="1" hangingPunct="1"/>
            <a:endParaRPr lang="en-US" sz="1600" smtClean="0">
              <a:solidFill>
                <a:schemeClr val="tx1"/>
              </a:solidFill>
            </a:endParaRPr>
          </a:p>
          <a:p>
            <a:pPr eaLnBrk="1" hangingPunct="1"/>
            <a:endParaRPr lang="en-US" smtClean="0">
              <a:solidFill>
                <a:schemeClr val="tx1"/>
              </a:solidFill>
            </a:endParaRPr>
          </a:p>
          <a:p>
            <a:pPr eaLnBrk="1" hangingPunct="1"/>
            <a:endParaRPr lang="en-US" smtClean="0">
              <a:solidFill>
                <a:schemeClr val="tx1"/>
              </a:solidFill>
            </a:endParaRPr>
          </a:p>
        </p:txBody>
      </p:sp>
      <p:pic>
        <p:nvPicPr>
          <p:cNvPr id="68612" name="Picture 2"/>
          <p:cNvPicPr>
            <a:picLocks noChangeAspect="1" noChangeArrowheads="1"/>
          </p:cNvPicPr>
          <p:nvPr/>
        </p:nvPicPr>
        <p:blipFill>
          <a:blip r:embed="rId2" cstate="print"/>
          <a:srcRect l="25833" t="24445" r="5833" b="31111"/>
          <a:stretch>
            <a:fillRect/>
          </a:stretch>
        </p:blipFill>
        <p:spPr bwMode="auto">
          <a:xfrm>
            <a:off x="381000" y="1143000"/>
            <a:ext cx="4191000" cy="2286000"/>
          </a:xfrm>
          <a:prstGeom prst="rect">
            <a:avLst/>
          </a:prstGeom>
          <a:noFill/>
          <a:ln w="9525">
            <a:noFill/>
            <a:miter lim="800000"/>
            <a:headEnd/>
            <a:tailEnd/>
          </a:ln>
        </p:spPr>
      </p:pic>
      <p:pic>
        <p:nvPicPr>
          <p:cNvPr id="68613" name="Picture 3"/>
          <p:cNvPicPr>
            <a:picLocks noChangeAspect="1" noChangeArrowheads="1"/>
          </p:cNvPicPr>
          <p:nvPr/>
        </p:nvPicPr>
        <p:blipFill>
          <a:blip r:embed="rId3" cstate="print"/>
          <a:srcRect l="25500" t="25999" r="14500" b="28000"/>
          <a:stretch>
            <a:fillRect/>
          </a:stretch>
        </p:blipFill>
        <p:spPr bwMode="auto">
          <a:xfrm>
            <a:off x="4876800" y="1219200"/>
            <a:ext cx="3883025" cy="2232025"/>
          </a:xfrm>
          <a:prstGeom prst="rect">
            <a:avLst/>
          </a:prstGeom>
          <a:noFill/>
          <a:ln w="9525">
            <a:noFill/>
            <a:miter lim="800000"/>
            <a:headEnd/>
            <a:tailEnd/>
          </a:ln>
        </p:spPr>
      </p:pic>
      <p:pic>
        <p:nvPicPr>
          <p:cNvPr id="68614" name="Picture 4"/>
          <p:cNvPicPr>
            <a:picLocks noChangeAspect="1" noChangeArrowheads="1"/>
          </p:cNvPicPr>
          <p:nvPr/>
        </p:nvPicPr>
        <p:blipFill>
          <a:blip r:embed="rId4" cstate="print"/>
          <a:srcRect l="26759" t="26291" r="11269" b="28639"/>
          <a:stretch>
            <a:fillRect/>
          </a:stretch>
        </p:blipFill>
        <p:spPr bwMode="auto">
          <a:xfrm>
            <a:off x="4876800" y="3886200"/>
            <a:ext cx="3911600" cy="2133600"/>
          </a:xfrm>
          <a:prstGeom prst="rect">
            <a:avLst/>
          </a:prstGeom>
          <a:noFill/>
          <a:ln w="9525">
            <a:noFill/>
            <a:miter lim="800000"/>
            <a:headEnd/>
            <a:tailEnd/>
          </a:ln>
        </p:spPr>
      </p:pic>
      <p:sp>
        <p:nvSpPr>
          <p:cNvPr id="68615"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307AEC8C-D9F1-4234-8348-F6B730C58765}" type="slidenum">
              <a:rPr lang="en-US" sz="1200" smtClean="0">
                <a:solidFill>
                  <a:schemeClr val="bg1"/>
                </a:solidFill>
              </a:rPr>
              <a:pPr algn="r"/>
              <a:t>52</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smtClean="0"/>
              <a:t>Semi-Optimized Truss</a:t>
            </a:r>
          </a:p>
        </p:txBody>
      </p:sp>
      <p:sp>
        <p:nvSpPr>
          <p:cNvPr id="69635" name="Content Placeholder 2"/>
          <p:cNvSpPr>
            <a:spLocks noGrp="1"/>
          </p:cNvSpPr>
          <p:nvPr>
            <p:ph idx="1"/>
          </p:nvPr>
        </p:nvSpPr>
        <p:spPr>
          <a:xfrm>
            <a:off x="228600" y="4038600"/>
            <a:ext cx="5029200" cy="2362200"/>
          </a:xfrm>
        </p:spPr>
        <p:txBody>
          <a:bodyPr/>
          <a:lstStyle/>
          <a:p>
            <a:pPr eaLnBrk="1" hangingPunct="1"/>
            <a:r>
              <a:rPr lang="en-US" sz="1800" smtClean="0">
                <a:solidFill>
                  <a:schemeClr val="tx1"/>
                </a:solidFill>
              </a:rPr>
              <a:t>Loads applied:</a:t>
            </a:r>
          </a:p>
          <a:p>
            <a:pPr lvl="1" eaLnBrk="1" hangingPunct="1"/>
            <a:r>
              <a:rPr lang="en-US" sz="1600" smtClean="0">
                <a:solidFill>
                  <a:schemeClr val="tx1"/>
                </a:solidFill>
              </a:rPr>
              <a:t> drag (rotor &amp; platform)</a:t>
            </a:r>
          </a:p>
          <a:p>
            <a:pPr lvl="1" eaLnBrk="1" hangingPunct="1"/>
            <a:r>
              <a:rPr lang="en-US" sz="1600" smtClean="0">
                <a:solidFill>
                  <a:schemeClr val="tx1"/>
                </a:solidFill>
              </a:rPr>
              <a:t> buoyancy (nacelle &amp; truss)</a:t>
            </a:r>
          </a:p>
          <a:p>
            <a:pPr lvl="1" eaLnBrk="1" hangingPunct="1"/>
            <a:r>
              <a:rPr lang="en-US" sz="1600" smtClean="0">
                <a:solidFill>
                  <a:schemeClr val="tx1"/>
                </a:solidFill>
              </a:rPr>
              <a:t>Torque (static, hydrodynamic) </a:t>
            </a:r>
          </a:p>
          <a:p>
            <a:pPr eaLnBrk="1" hangingPunct="1">
              <a:buFont typeface="Arial" charset="0"/>
              <a:buNone/>
            </a:pPr>
            <a:endParaRPr lang="en-US" smtClean="0">
              <a:solidFill>
                <a:schemeClr val="tx1"/>
              </a:solidFill>
            </a:endParaRPr>
          </a:p>
        </p:txBody>
      </p:sp>
      <p:pic>
        <p:nvPicPr>
          <p:cNvPr id="69636" name="Picture 2"/>
          <p:cNvPicPr>
            <a:picLocks noChangeAspect="1" noChangeArrowheads="1"/>
          </p:cNvPicPr>
          <p:nvPr/>
        </p:nvPicPr>
        <p:blipFill>
          <a:blip r:embed="rId2" cstate="print"/>
          <a:srcRect l="26315" t="26315" r="10526" b="28070"/>
          <a:stretch>
            <a:fillRect/>
          </a:stretch>
        </p:blipFill>
        <p:spPr bwMode="auto">
          <a:xfrm>
            <a:off x="5334000" y="4343400"/>
            <a:ext cx="3657600" cy="1981200"/>
          </a:xfrm>
          <a:prstGeom prst="rect">
            <a:avLst/>
          </a:prstGeom>
          <a:noFill/>
          <a:ln w="9525">
            <a:noFill/>
            <a:miter lim="800000"/>
            <a:headEnd/>
            <a:tailEnd/>
          </a:ln>
        </p:spPr>
      </p:pic>
      <p:pic>
        <p:nvPicPr>
          <p:cNvPr id="69637" name="Picture 3"/>
          <p:cNvPicPr>
            <a:picLocks noChangeAspect="1" noChangeArrowheads="1"/>
          </p:cNvPicPr>
          <p:nvPr/>
        </p:nvPicPr>
        <p:blipFill>
          <a:blip r:embed="rId3" cstate="print"/>
          <a:srcRect l="26549" t="26549" r="13718" b="29202"/>
          <a:stretch>
            <a:fillRect/>
          </a:stretch>
        </p:blipFill>
        <p:spPr bwMode="auto">
          <a:xfrm>
            <a:off x="5334000" y="1295400"/>
            <a:ext cx="3657600" cy="2159000"/>
          </a:xfrm>
          <a:prstGeom prst="rect">
            <a:avLst/>
          </a:prstGeom>
          <a:noFill/>
          <a:ln w="9525">
            <a:noFill/>
            <a:miter lim="800000"/>
            <a:headEnd/>
            <a:tailEnd/>
          </a:ln>
        </p:spPr>
      </p:pic>
      <p:pic>
        <p:nvPicPr>
          <p:cNvPr id="69638" name="Picture 4"/>
          <p:cNvPicPr>
            <a:picLocks noChangeAspect="1" noChangeArrowheads="1"/>
          </p:cNvPicPr>
          <p:nvPr/>
        </p:nvPicPr>
        <p:blipFill>
          <a:blip r:embed="rId4" cstate="print"/>
          <a:srcRect l="24690" t="29630" r="6174" b="32510"/>
          <a:stretch>
            <a:fillRect/>
          </a:stretch>
        </p:blipFill>
        <p:spPr bwMode="auto">
          <a:xfrm>
            <a:off x="685800" y="1295400"/>
            <a:ext cx="4191000" cy="2136775"/>
          </a:xfrm>
          <a:prstGeom prst="rect">
            <a:avLst/>
          </a:prstGeom>
          <a:noFill/>
          <a:ln w="9525">
            <a:noFill/>
            <a:miter lim="800000"/>
            <a:headEnd/>
            <a:tailEnd/>
          </a:ln>
        </p:spPr>
      </p:pic>
      <p:sp>
        <p:nvSpPr>
          <p:cNvPr id="69639"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083B72B0-2406-41DB-9619-8819BB05941A}" type="slidenum">
              <a:rPr lang="en-US" sz="1200" smtClean="0">
                <a:solidFill>
                  <a:schemeClr val="bg1"/>
                </a:solidFill>
              </a:rPr>
              <a:pPr algn="r"/>
              <a:t>53</a:t>
            </a:fld>
            <a:endParaRPr lang="en-US" sz="1200" smtClean="0">
              <a:solidFill>
                <a:schemeClr val="bg1"/>
              </a:solidFill>
            </a:endParaRPr>
          </a:p>
        </p:txBody>
      </p:sp>
    </p:spTree>
  </p:cSld>
  <p:clrMapOvr>
    <a:masterClrMapping/>
  </p:clrMapOvr>
  <p:transition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smtClean="0"/>
              <a:t>Effect of Safety Factor Reduction</a:t>
            </a:r>
          </a:p>
        </p:txBody>
      </p:sp>
      <p:sp>
        <p:nvSpPr>
          <p:cNvPr id="70659" name="Content Placeholder 2"/>
          <p:cNvSpPr>
            <a:spLocks noGrp="1"/>
          </p:cNvSpPr>
          <p:nvPr>
            <p:ph idx="1"/>
          </p:nvPr>
        </p:nvSpPr>
        <p:spPr>
          <a:xfrm>
            <a:off x="152400" y="1295400"/>
            <a:ext cx="2895600" cy="4525963"/>
          </a:xfrm>
        </p:spPr>
        <p:txBody>
          <a:bodyPr/>
          <a:lstStyle/>
          <a:p>
            <a:pPr eaLnBrk="1" hangingPunct="1"/>
            <a:r>
              <a:rPr lang="en-US" sz="1600" b="1" smtClean="0">
                <a:solidFill>
                  <a:schemeClr val="tx1"/>
                </a:solidFill>
              </a:rPr>
              <a:t>Current configuration</a:t>
            </a:r>
          </a:p>
          <a:p>
            <a:pPr lvl="1" eaLnBrk="1" hangingPunct="1"/>
            <a:r>
              <a:rPr lang="en-US" sz="1600" smtClean="0">
                <a:solidFill>
                  <a:schemeClr val="tx1"/>
                </a:solidFill>
              </a:rPr>
              <a:t>Pipe: Dia 0.86m x  25mm wall</a:t>
            </a:r>
          </a:p>
          <a:p>
            <a:pPr lvl="1" eaLnBrk="1" hangingPunct="1"/>
            <a:r>
              <a:rPr lang="en-US" sz="1600" smtClean="0">
                <a:solidFill>
                  <a:schemeClr val="tx1"/>
                </a:solidFill>
              </a:rPr>
              <a:t>SF=3 on Stress</a:t>
            </a:r>
          </a:p>
          <a:p>
            <a:pPr lvl="1" eaLnBrk="1" hangingPunct="1"/>
            <a:r>
              <a:rPr lang="en-US" sz="1600" smtClean="0">
                <a:solidFill>
                  <a:schemeClr val="tx1"/>
                </a:solidFill>
              </a:rPr>
              <a:t>SF=1.72 on Hydrostatic Buckling</a:t>
            </a:r>
          </a:p>
          <a:p>
            <a:pPr lvl="1" eaLnBrk="1" hangingPunct="1"/>
            <a:r>
              <a:rPr lang="en-US" sz="1600" smtClean="0">
                <a:solidFill>
                  <a:schemeClr val="tx1"/>
                </a:solidFill>
              </a:rPr>
              <a:t>Wair = 525kg/m</a:t>
            </a:r>
          </a:p>
          <a:p>
            <a:pPr lvl="1" eaLnBrk="1" hangingPunct="1"/>
            <a:r>
              <a:rPr lang="en-US" sz="1600" smtClean="0">
                <a:solidFill>
                  <a:schemeClr val="tx1"/>
                </a:solidFill>
              </a:rPr>
              <a:t>Wswater = -74kg/m</a:t>
            </a:r>
          </a:p>
          <a:p>
            <a:pPr eaLnBrk="1" hangingPunct="1"/>
            <a:endParaRPr lang="en-US" sz="1600" smtClean="0">
              <a:solidFill>
                <a:schemeClr val="tx1"/>
              </a:solidFill>
            </a:endParaRPr>
          </a:p>
        </p:txBody>
      </p:sp>
      <p:sp>
        <p:nvSpPr>
          <p:cNvPr id="4" name="Content Placeholder 2"/>
          <p:cNvSpPr txBox="1">
            <a:spLocks/>
          </p:cNvSpPr>
          <p:nvPr/>
        </p:nvSpPr>
        <p:spPr bwMode="auto">
          <a:xfrm>
            <a:off x="2895600" y="1295400"/>
            <a:ext cx="3200400" cy="4525963"/>
          </a:xfrm>
          <a:prstGeom prst="rect">
            <a:avLst/>
          </a:prstGeom>
          <a:noFill/>
          <a:ln w="9525">
            <a:noFill/>
            <a:miter lim="800000"/>
            <a:headEnd/>
            <a:tailEnd/>
          </a:ln>
        </p:spPr>
        <p:txBody>
          <a:bodyPr/>
          <a:lstStyle/>
          <a:p>
            <a:pPr marL="342900" indent="-342900">
              <a:spcBef>
                <a:spcPct val="20000"/>
              </a:spcBef>
              <a:buClr>
                <a:srgbClr val="336699"/>
              </a:buClr>
              <a:buFont typeface="Arial" charset="0"/>
              <a:buChar char="•"/>
              <a:defRPr/>
            </a:pPr>
            <a:r>
              <a:rPr lang="en-US" sz="1600" b="1" dirty="0">
                <a:latin typeface="+mn-lt"/>
              </a:rPr>
              <a:t>Scenario 1: Constant wall thickness</a:t>
            </a:r>
          </a:p>
          <a:p>
            <a:pPr marL="800100" lvl="1" indent="-342900">
              <a:spcBef>
                <a:spcPct val="20000"/>
              </a:spcBef>
              <a:buClr>
                <a:srgbClr val="336699"/>
              </a:buClr>
              <a:buFont typeface="Arial" charset="0"/>
              <a:buChar char="•"/>
              <a:defRPr/>
            </a:pPr>
            <a:r>
              <a:rPr lang="en-US" sz="1600" dirty="0">
                <a:latin typeface="+mn-lt"/>
              </a:rPr>
              <a:t>Pipe </a:t>
            </a:r>
            <a:r>
              <a:rPr lang="en-US" sz="1600" dirty="0" err="1">
                <a:latin typeface="+mn-lt"/>
              </a:rPr>
              <a:t>Dia</a:t>
            </a:r>
            <a:r>
              <a:rPr lang="en-US" sz="1600" dirty="0">
                <a:latin typeface="+mn-lt"/>
              </a:rPr>
              <a:t> 0.66m x 25mm</a:t>
            </a:r>
          </a:p>
          <a:p>
            <a:pPr marL="800100" lvl="1" indent="-342900">
              <a:spcBef>
                <a:spcPct val="20000"/>
              </a:spcBef>
              <a:buClr>
                <a:srgbClr val="336699"/>
              </a:buClr>
              <a:buFont typeface="Arial" charset="0"/>
              <a:buChar char="•"/>
              <a:defRPr/>
            </a:pPr>
            <a:r>
              <a:rPr lang="en-US" sz="1600" dirty="0">
                <a:latin typeface="+mn-lt"/>
              </a:rPr>
              <a:t>SF=1.5 on Stress</a:t>
            </a:r>
          </a:p>
          <a:p>
            <a:pPr marL="800100" lvl="1" indent="-342900">
              <a:spcBef>
                <a:spcPct val="20000"/>
              </a:spcBef>
              <a:buClr>
                <a:srgbClr val="336699"/>
              </a:buClr>
              <a:buFont typeface="Arial" charset="0"/>
              <a:buChar char="•"/>
              <a:defRPr/>
            </a:pPr>
            <a:r>
              <a:rPr lang="en-US" sz="1600" dirty="0">
                <a:latin typeface="+mn-lt"/>
              </a:rPr>
              <a:t>SF=3 on Hydrostatic Buckling</a:t>
            </a:r>
          </a:p>
          <a:p>
            <a:pPr marL="800100" lvl="1" indent="-342900">
              <a:spcBef>
                <a:spcPct val="20000"/>
              </a:spcBef>
              <a:buClr>
                <a:srgbClr val="336699"/>
              </a:buClr>
              <a:buFont typeface="Arial" charset="0"/>
              <a:buChar char="•"/>
              <a:defRPr/>
            </a:pPr>
            <a:r>
              <a:rPr lang="en-US" sz="1600" dirty="0" err="1">
                <a:latin typeface="+mn-lt"/>
              </a:rPr>
              <a:t>Wair</a:t>
            </a:r>
            <a:r>
              <a:rPr lang="en-US" sz="1600" dirty="0">
                <a:latin typeface="+mn-lt"/>
              </a:rPr>
              <a:t> = 397kg/m</a:t>
            </a:r>
          </a:p>
          <a:p>
            <a:pPr marL="800100" lvl="1" indent="-342900">
              <a:spcBef>
                <a:spcPct val="20000"/>
              </a:spcBef>
              <a:buClr>
                <a:srgbClr val="336699"/>
              </a:buClr>
              <a:buFont typeface="Arial" charset="0"/>
              <a:buChar char="•"/>
              <a:defRPr/>
            </a:pPr>
            <a:r>
              <a:rPr lang="en-US" sz="1600" dirty="0" err="1">
                <a:latin typeface="+mn-lt"/>
              </a:rPr>
              <a:t>Wswater</a:t>
            </a:r>
            <a:r>
              <a:rPr lang="en-US" sz="1600" dirty="0">
                <a:latin typeface="+mn-lt"/>
              </a:rPr>
              <a:t> = 46kg/m</a:t>
            </a:r>
          </a:p>
        </p:txBody>
      </p:sp>
      <p:sp>
        <p:nvSpPr>
          <p:cNvPr id="5" name="Content Placeholder 2"/>
          <p:cNvSpPr txBox="1">
            <a:spLocks/>
          </p:cNvSpPr>
          <p:nvPr/>
        </p:nvSpPr>
        <p:spPr bwMode="auto">
          <a:xfrm>
            <a:off x="5867400" y="1341438"/>
            <a:ext cx="3276600" cy="4525962"/>
          </a:xfrm>
          <a:prstGeom prst="rect">
            <a:avLst/>
          </a:prstGeom>
          <a:noFill/>
          <a:ln w="9525">
            <a:noFill/>
            <a:miter lim="800000"/>
            <a:headEnd/>
            <a:tailEnd/>
          </a:ln>
        </p:spPr>
        <p:txBody>
          <a:bodyPr/>
          <a:lstStyle/>
          <a:p>
            <a:pPr marL="342900" indent="-342900">
              <a:spcBef>
                <a:spcPct val="20000"/>
              </a:spcBef>
              <a:buClr>
                <a:srgbClr val="336699"/>
              </a:buClr>
              <a:buFont typeface="Arial" charset="0"/>
              <a:buChar char="•"/>
              <a:defRPr/>
            </a:pPr>
            <a:r>
              <a:rPr lang="en-US" sz="1600" b="1" dirty="0">
                <a:latin typeface="+mn-lt"/>
              </a:rPr>
              <a:t>Scenario 2: Reduce wall to 19mm</a:t>
            </a:r>
          </a:p>
          <a:p>
            <a:pPr marL="800100" lvl="1" indent="-342900">
              <a:spcBef>
                <a:spcPct val="20000"/>
              </a:spcBef>
              <a:buClr>
                <a:srgbClr val="336699"/>
              </a:buClr>
              <a:buFont typeface="Arial" charset="0"/>
              <a:buChar char="•"/>
              <a:defRPr/>
            </a:pPr>
            <a:r>
              <a:rPr lang="en-US" sz="1600" dirty="0">
                <a:latin typeface="+mn-lt"/>
              </a:rPr>
              <a:t>Pipe </a:t>
            </a:r>
            <a:r>
              <a:rPr lang="en-US" sz="1600" dirty="0" err="1">
                <a:latin typeface="+mn-lt"/>
              </a:rPr>
              <a:t>Dia</a:t>
            </a:r>
            <a:r>
              <a:rPr lang="en-US" sz="1600" dirty="0">
                <a:latin typeface="+mn-lt"/>
              </a:rPr>
              <a:t> 0.71m x 19mm</a:t>
            </a:r>
          </a:p>
          <a:p>
            <a:pPr marL="800100" lvl="1" indent="-342900">
              <a:spcBef>
                <a:spcPct val="20000"/>
              </a:spcBef>
              <a:buClr>
                <a:srgbClr val="336699"/>
              </a:buClr>
              <a:buFont typeface="Arial" charset="0"/>
              <a:buChar char="•"/>
              <a:defRPr/>
            </a:pPr>
            <a:r>
              <a:rPr lang="en-US" sz="1600" dirty="0">
                <a:latin typeface="+mn-lt"/>
              </a:rPr>
              <a:t>SF=1.5 on Stress</a:t>
            </a:r>
          </a:p>
          <a:p>
            <a:pPr marL="800100" lvl="1" indent="-342900">
              <a:spcBef>
                <a:spcPct val="20000"/>
              </a:spcBef>
              <a:buClr>
                <a:srgbClr val="336699"/>
              </a:buClr>
              <a:buFont typeface="Arial" charset="0"/>
              <a:buChar char="•"/>
              <a:defRPr/>
            </a:pPr>
            <a:r>
              <a:rPr lang="en-US" sz="1600" dirty="0">
                <a:latin typeface="+mn-lt"/>
              </a:rPr>
              <a:t>SF=1.39 on Hydrostatic Buckling</a:t>
            </a:r>
          </a:p>
          <a:p>
            <a:pPr marL="800100" lvl="1" indent="-342900">
              <a:spcBef>
                <a:spcPct val="20000"/>
              </a:spcBef>
              <a:buClr>
                <a:srgbClr val="336699"/>
              </a:buClr>
              <a:buFont typeface="Arial" charset="0"/>
              <a:buChar char="•"/>
              <a:defRPr/>
            </a:pPr>
            <a:r>
              <a:rPr lang="en-US" sz="1600" dirty="0" err="1">
                <a:latin typeface="+mn-lt"/>
              </a:rPr>
              <a:t>Wair</a:t>
            </a:r>
            <a:r>
              <a:rPr lang="en-US" sz="1600" dirty="0">
                <a:latin typeface="+mn-lt"/>
              </a:rPr>
              <a:t> = 324kg/m</a:t>
            </a:r>
          </a:p>
          <a:p>
            <a:pPr marL="800100" lvl="1" indent="-342900">
              <a:spcBef>
                <a:spcPct val="20000"/>
              </a:spcBef>
              <a:buClr>
                <a:srgbClr val="336699"/>
              </a:buClr>
              <a:buFont typeface="Arial" charset="0"/>
              <a:buChar char="•"/>
              <a:defRPr/>
            </a:pPr>
            <a:r>
              <a:rPr lang="en-US" sz="1600" dirty="0" err="1">
                <a:latin typeface="+mn-lt"/>
              </a:rPr>
              <a:t>Wswater</a:t>
            </a:r>
            <a:r>
              <a:rPr lang="en-US" sz="1600" dirty="0">
                <a:latin typeface="+mn-lt"/>
              </a:rPr>
              <a:t> = -82kg/m</a:t>
            </a:r>
            <a:endParaRPr lang="en-US" sz="1600" dirty="0"/>
          </a:p>
        </p:txBody>
      </p:sp>
      <p:sp>
        <p:nvSpPr>
          <p:cNvPr id="6" name="Content Placeholder 2"/>
          <p:cNvSpPr txBox="1">
            <a:spLocks/>
          </p:cNvSpPr>
          <p:nvPr/>
        </p:nvSpPr>
        <p:spPr bwMode="auto">
          <a:xfrm>
            <a:off x="685800" y="3505200"/>
            <a:ext cx="2438400" cy="2667000"/>
          </a:xfrm>
          <a:prstGeom prst="rect">
            <a:avLst/>
          </a:prstGeom>
          <a:noFill/>
          <a:ln w="9525">
            <a:noFill/>
            <a:miter lim="800000"/>
            <a:headEnd/>
            <a:tailEnd/>
          </a:ln>
        </p:spPr>
        <p:txBody>
          <a:bodyPr/>
          <a:lstStyle/>
          <a:p>
            <a:pPr marL="342900" indent="-342900">
              <a:spcBef>
                <a:spcPct val="20000"/>
              </a:spcBef>
              <a:buClr>
                <a:srgbClr val="336699"/>
              </a:buClr>
              <a:defRPr/>
            </a:pPr>
            <a:endParaRPr lang="en-US" sz="1600" b="1" dirty="0">
              <a:latin typeface="+mn-lt"/>
            </a:endParaRPr>
          </a:p>
          <a:p>
            <a:pPr marL="342900" indent="-342900">
              <a:spcBef>
                <a:spcPct val="20000"/>
              </a:spcBef>
              <a:buClr>
                <a:srgbClr val="336699"/>
              </a:buClr>
              <a:defRPr/>
            </a:pPr>
            <a:r>
              <a:rPr lang="en-US" sz="1600" b="1" dirty="0" err="1">
                <a:latin typeface="+mn-lt"/>
              </a:rPr>
              <a:t>Dia</a:t>
            </a:r>
            <a:r>
              <a:rPr lang="en-US" sz="1600" b="1" dirty="0">
                <a:latin typeface="+mn-lt"/>
              </a:rPr>
              <a:t> 0.86m x 25mm wall</a:t>
            </a:r>
          </a:p>
          <a:p>
            <a:pPr marL="342900" indent="-342900">
              <a:spcBef>
                <a:spcPct val="20000"/>
              </a:spcBef>
              <a:buClr>
                <a:srgbClr val="336699"/>
              </a:buClr>
              <a:defRPr/>
            </a:pPr>
            <a:r>
              <a:rPr lang="en-US" sz="1600" dirty="0">
                <a:latin typeface="+mn-lt"/>
              </a:rPr>
              <a:t>Weight Air: 716,700kg</a:t>
            </a:r>
          </a:p>
          <a:p>
            <a:pPr marL="342900" indent="-342900">
              <a:spcBef>
                <a:spcPct val="20000"/>
              </a:spcBef>
              <a:buClr>
                <a:srgbClr val="336699"/>
              </a:buClr>
              <a:defRPr/>
            </a:pPr>
            <a:r>
              <a:rPr lang="en-US" sz="1600" dirty="0">
                <a:latin typeface="+mn-lt"/>
              </a:rPr>
              <a:t> Buoyancy</a:t>
            </a:r>
          </a:p>
          <a:p>
            <a:pPr marL="342900" indent="-342900">
              <a:spcBef>
                <a:spcPct val="20000"/>
              </a:spcBef>
              <a:buClr>
                <a:srgbClr val="336699"/>
              </a:buClr>
              <a:defRPr/>
            </a:pPr>
            <a:r>
              <a:rPr lang="en-US" sz="1600" dirty="0">
                <a:latin typeface="+mn-lt"/>
              </a:rPr>
              <a:t>	Available:  102,058kg</a:t>
            </a:r>
          </a:p>
          <a:p>
            <a:pPr marL="342900" indent="-342900">
              <a:spcBef>
                <a:spcPct val="20000"/>
              </a:spcBef>
              <a:buClr>
                <a:srgbClr val="336699"/>
              </a:buClr>
              <a:defRPr/>
            </a:pPr>
            <a:r>
              <a:rPr lang="en-US" sz="1600" dirty="0">
                <a:latin typeface="+mn-lt"/>
              </a:rPr>
              <a:t>	REQ’D: 117,250kg</a:t>
            </a:r>
          </a:p>
          <a:p>
            <a:pPr marL="342900" indent="-342900">
              <a:spcBef>
                <a:spcPct val="20000"/>
              </a:spcBef>
              <a:buClr>
                <a:srgbClr val="336699"/>
              </a:buClr>
              <a:defRPr/>
            </a:pPr>
            <a:r>
              <a:rPr lang="en-US" sz="1600" dirty="0">
                <a:latin typeface="+mn-lt"/>
              </a:rPr>
              <a:t>Cost:  $</a:t>
            </a:r>
            <a:r>
              <a:rPr lang="en-US" sz="1600" dirty="0" err="1">
                <a:latin typeface="+mn-lt"/>
              </a:rPr>
              <a:t>2.37M</a:t>
            </a:r>
            <a:r>
              <a:rPr lang="en-US" sz="1600" dirty="0">
                <a:latin typeface="+mn-lt"/>
              </a:rPr>
              <a:t> dollars</a:t>
            </a:r>
          </a:p>
          <a:p>
            <a:pPr marL="342900" indent="-342900">
              <a:spcBef>
                <a:spcPct val="20000"/>
              </a:spcBef>
              <a:buClr>
                <a:srgbClr val="336699"/>
              </a:buClr>
              <a:defRPr/>
            </a:pPr>
            <a:endParaRPr lang="en-US" sz="1600" dirty="0">
              <a:latin typeface="+mn-lt"/>
            </a:endParaRPr>
          </a:p>
        </p:txBody>
      </p:sp>
      <p:sp>
        <p:nvSpPr>
          <p:cNvPr id="7" name="Content Placeholder 2"/>
          <p:cNvSpPr txBox="1">
            <a:spLocks/>
          </p:cNvSpPr>
          <p:nvPr/>
        </p:nvSpPr>
        <p:spPr bwMode="auto">
          <a:xfrm>
            <a:off x="3429000" y="3200400"/>
            <a:ext cx="2438400" cy="3048000"/>
          </a:xfrm>
          <a:prstGeom prst="rect">
            <a:avLst/>
          </a:prstGeom>
          <a:noFill/>
          <a:ln w="9525">
            <a:noFill/>
            <a:miter lim="800000"/>
            <a:headEnd/>
            <a:tailEnd/>
          </a:ln>
        </p:spPr>
        <p:txBody>
          <a:bodyPr/>
          <a:lstStyle/>
          <a:p>
            <a:pPr marL="342900" indent="-342900">
              <a:spcBef>
                <a:spcPct val="20000"/>
              </a:spcBef>
              <a:buClr>
                <a:srgbClr val="336699"/>
              </a:buClr>
              <a:defRPr/>
            </a:pPr>
            <a:endParaRPr lang="en-US" sz="1600" b="1" dirty="0">
              <a:latin typeface="+mn-lt"/>
            </a:endParaRPr>
          </a:p>
          <a:p>
            <a:pPr marL="342900" indent="-342900">
              <a:spcBef>
                <a:spcPct val="20000"/>
              </a:spcBef>
              <a:buClr>
                <a:srgbClr val="336699"/>
              </a:buClr>
              <a:defRPr/>
            </a:pPr>
            <a:endParaRPr lang="en-US" sz="1600" b="1" dirty="0">
              <a:latin typeface="+mn-lt"/>
            </a:endParaRPr>
          </a:p>
          <a:p>
            <a:pPr marL="342900" indent="-342900">
              <a:spcBef>
                <a:spcPct val="20000"/>
              </a:spcBef>
              <a:buClr>
                <a:srgbClr val="336699"/>
              </a:buClr>
              <a:defRPr/>
            </a:pPr>
            <a:r>
              <a:rPr lang="en-US" sz="1600" b="1" dirty="0" err="1">
                <a:latin typeface="+mn-lt"/>
              </a:rPr>
              <a:t>Dia</a:t>
            </a:r>
            <a:r>
              <a:rPr lang="en-US" sz="1600" b="1" dirty="0">
                <a:latin typeface="+mn-lt"/>
              </a:rPr>
              <a:t> 0.71m x 19mm wall</a:t>
            </a:r>
          </a:p>
          <a:p>
            <a:pPr marL="342900" indent="-342900">
              <a:spcBef>
                <a:spcPct val="20000"/>
              </a:spcBef>
              <a:buClr>
                <a:srgbClr val="336699"/>
              </a:buClr>
              <a:defRPr/>
            </a:pPr>
            <a:r>
              <a:rPr lang="en-US" sz="1600" dirty="0">
                <a:latin typeface="+mn-lt"/>
              </a:rPr>
              <a:t>Weight Air:  445,000kg</a:t>
            </a:r>
          </a:p>
          <a:p>
            <a:pPr marL="342900" indent="-342900">
              <a:spcBef>
                <a:spcPct val="20000"/>
              </a:spcBef>
              <a:buClr>
                <a:srgbClr val="336699"/>
              </a:buClr>
              <a:defRPr/>
            </a:pPr>
            <a:r>
              <a:rPr lang="en-US" sz="1600" dirty="0">
                <a:latin typeface="+mn-lt"/>
              </a:rPr>
              <a:t>Buoyancy: </a:t>
            </a:r>
          </a:p>
          <a:p>
            <a:pPr marL="342900" indent="-342900">
              <a:spcBef>
                <a:spcPct val="20000"/>
              </a:spcBef>
              <a:buClr>
                <a:srgbClr val="336699"/>
              </a:buClr>
              <a:defRPr/>
            </a:pPr>
            <a:r>
              <a:rPr lang="en-US" sz="1600" dirty="0">
                <a:latin typeface="+mn-lt"/>
              </a:rPr>
              <a:t>	Available: 112,300kg</a:t>
            </a:r>
          </a:p>
          <a:p>
            <a:pPr marL="342900" indent="-342900">
              <a:spcBef>
                <a:spcPct val="20000"/>
              </a:spcBef>
              <a:buClr>
                <a:srgbClr val="336699"/>
              </a:buClr>
              <a:defRPr/>
            </a:pPr>
            <a:r>
              <a:rPr lang="en-US" sz="1600" dirty="0">
                <a:latin typeface="+mn-lt"/>
              </a:rPr>
              <a:t>	REQ’D: 117,250kg</a:t>
            </a:r>
          </a:p>
          <a:p>
            <a:pPr marL="342900" indent="-342900">
              <a:spcBef>
                <a:spcPct val="20000"/>
              </a:spcBef>
              <a:buClr>
                <a:srgbClr val="336699"/>
              </a:buClr>
              <a:defRPr/>
            </a:pPr>
            <a:r>
              <a:rPr lang="en-US" sz="1600" dirty="0">
                <a:latin typeface="+mn-lt"/>
              </a:rPr>
              <a:t>Cost:  $</a:t>
            </a:r>
            <a:r>
              <a:rPr lang="en-US" sz="1600" dirty="0" err="1">
                <a:latin typeface="+mn-lt"/>
              </a:rPr>
              <a:t>1.47M</a:t>
            </a:r>
            <a:r>
              <a:rPr lang="en-US" sz="1600" dirty="0">
                <a:latin typeface="+mn-lt"/>
              </a:rPr>
              <a:t>  dollars</a:t>
            </a:r>
          </a:p>
          <a:p>
            <a:pPr marL="342900" indent="-342900">
              <a:spcBef>
                <a:spcPct val="20000"/>
              </a:spcBef>
              <a:buClr>
                <a:srgbClr val="336699"/>
              </a:buClr>
              <a:defRPr/>
            </a:pPr>
            <a:endParaRPr lang="en-US" sz="1600" dirty="0">
              <a:latin typeface="+mn-lt"/>
            </a:endParaRPr>
          </a:p>
        </p:txBody>
      </p:sp>
      <p:sp>
        <p:nvSpPr>
          <p:cNvPr id="8" name="Content Placeholder 2"/>
          <p:cNvSpPr txBox="1">
            <a:spLocks/>
          </p:cNvSpPr>
          <p:nvPr/>
        </p:nvSpPr>
        <p:spPr bwMode="auto">
          <a:xfrm>
            <a:off x="6172200" y="3657600"/>
            <a:ext cx="2667000" cy="3200400"/>
          </a:xfrm>
          <a:prstGeom prst="rect">
            <a:avLst/>
          </a:prstGeom>
          <a:noFill/>
          <a:ln w="9525">
            <a:noFill/>
            <a:miter lim="800000"/>
            <a:headEnd/>
            <a:tailEnd/>
          </a:ln>
        </p:spPr>
        <p:txBody>
          <a:bodyPr/>
          <a:lstStyle/>
          <a:p>
            <a:pPr marL="342900" indent="-342900">
              <a:spcBef>
                <a:spcPct val="20000"/>
              </a:spcBef>
              <a:buClr>
                <a:srgbClr val="336699"/>
              </a:buClr>
              <a:defRPr/>
            </a:pPr>
            <a:endParaRPr lang="en-US" sz="1600" b="1" dirty="0">
              <a:solidFill>
                <a:srgbClr val="336699"/>
              </a:solidFill>
              <a:latin typeface="+mn-lt"/>
            </a:endParaRPr>
          </a:p>
          <a:p>
            <a:pPr marL="342900" indent="-342900">
              <a:spcBef>
                <a:spcPct val="20000"/>
              </a:spcBef>
              <a:buClr>
                <a:srgbClr val="336699"/>
              </a:buClr>
              <a:defRPr/>
            </a:pPr>
            <a:endParaRPr lang="en-US" sz="1600" dirty="0">
              <a:solidFill>
                <a:srgbClr val="336699"/>
              </a:solidFill>
              <a:latin typeface="+mn-lt"/>
            </a:endParaRPr>
          </a:p>
        </p:txBody>
      </p:sp>
      <p:sp>
        <p:nvSpPr>
          <p:cNvPr id="9" name="Content Placeholder 2"/>
          <p:cNvSpPr txBox="1">
            <a:spLocks/>
          </p:cNvSpPr>
          <p:nvPr/>
        </p:nvSpPr>
        <p:spPr bwMode="auto">
          <a:xfrm>
            <a:off x="6248400" y="3200400"/>
            <a:ext cx="2743200" cy="3200400"/>
          </a:xfrm>
          <a:prstGeom prst="rect">
            <a:avLst/>
          </a:prstGeom>
          <a:noFill/>
          <a:ln w="9525">
            <a:noFill/>
            <a:miter lim="800000"/>
            <a:headEnd/>
            <a:tailEnd/>
          </a:ln>
        </p:spPr>
        <p:txBody>
          <a:bodyPr/>
          <a:lstStyle/>
          <a:p>
            <a:pPr marL="342900" indent="-342900">
              <a:spcBef>
                <a:spcPct val="20000"/>
              </a:spcBef>
              <a:buClr>
                <a:srgbClr val="336699"/>
              </a:buClr>
              <a:defRPr/>
            </a:pPr>
            <a:endParaRPr lang="en-US" sz="1600" b="1" dirty="0">
              <a:latin typeface="+mn-lt"/>
            </a:endParaRPr>
          </a:p>
          <a:p>
            <a:pPr marL="342900" indent="-342900">
              <a:spcBef>
                <a:spcPct val="20000"/>
              </a:spcBef>
              <a:buClr>
                <a:srgbClr val="336699"/>
              </a:buClr>
              <a:defRPr/>
            </a:pPr>
            <a:endParaRPr lang="en-US" sz="1600" b="1" dirty="0">
              <a:latin typeface="+mn-lt"/>
            </a:endParaRPr>
          </a:p>
          <a:p>
            <a:pPr marL="342900" indent="-342900">
              <a:spcBef>
                <a:spcPct val="20000"/>
              </a:spcBef>
              <a:buClr>
                <a:srgbClr val="336699"/>
              </a:buClr>
              <a:defRPr/>
            </a:pPr>
            <a:r>
              <a:rPr lang="en-US" sz="1600" b="1" dirty="0" err="1">
                <a:latin typeface="+mn-lt"/>
              </a:rPr>
              <a:t>Dia</a:t>
            </a:r>
            <a:r>
              <a:rPr lang="en-US" sz="1600" b="1" dirty="0">
                <a:latin typeface="+mn-lt"/>
              </a:rPr>
              <a:t> 0.76m x 19mm wall</a:t>
            </a:r>
          </a:p>
          <a:p>
            <a:pPr marL="342900" indent="-342900">
              <a:spcBef>
                <a:spcPct val="20000"/>
              </a:spcBef>
              <a:buClr>
                <a:srgbClr val="336699"/>
              </a:buClr>
              <a:defRPr/>
            </a:pPr>
            <a:r>
              <a:rPr lang="en-US" sz="1600" dirty="0">
                <a:latin typeface="+mn-lt"/>
              </a:rPr>
              <a:t>Weight Air: 476,270kg</a:t>
            </a:r>
          </a:p>
          <a:p>
            <a:pPr marL="342900" indent="-342900">
              <a:spcBef>
                <a:spcPct val="20000"/>
              </a:spcBef>
              <a:buClr>
                <a:srgbClr val="336699"/>
              </a:buClr>
              <a:defRPr/>
            </a:pPr>
            <a:r>
              <a:rPr lang="en-US" sz="1600" dirty="0">
                <a:latin typeface="+mn-lt"/>
              </a:rPr>
              <a:t>Buoyancy: </a:t>
            </a:r>
          </a:p>
          <a:p>
            <a:pPr marL="342900" indent="-342900">
              <a:spcBef>
                <a:spcPct val="20000"/>
              </a:spcBef>
              <a:buClr>
                <a:srgbClr val="336699"/>
              </a:buClr>
              <a:defRPr/>
            </a:pPr>
            <a:r>
              <a:rPr lang="en-US" sz="1600" dirty="0">
                <a:latin typeface="+mn-lt"/>
              </a:rPr>
              <a:t>	Available: 161,250kg</a:t>
            </a:r>
          </a:p>
          <a:p>
            <a:pPr marL="342900" indent="-342900">
              <a:spcBef>
                <a:spcPct val="20000"/>
              </a:spcBef>
              <a:buClr>
                <a:srgbClr val="336699"/>
              </a:buClr>
              <a:defRPr/>
            </a:pPr>
            <a:r>
              <a:rPr lang="en-US" sz="1600" dirty="0">
                <a:latin typeface="+mn-lt"/>
              </a:rPr>
              <a:t>	REQ’D: 117,250kg</a:t>
            </a:r>
          </a:p>
          <a:p>
            <a:pPr marL="342900" indent="-342900">
              <a:spcBef>
                <a:spcPct val="20000"/>
              </a:spcBef>
              <a:buClr>
                <a:srgbClr val="336699"/>
              </a:buClr>
              <a:defRPr/>
            </a:pPr>
            <a:r>
              <a:rPr lang="en-US" sz="1600" dirty="0">
                <a:latin typeface="+mn-lt"/>
              </a:rPr>
              <a:t>Cost:  $</a:t>
            </a:r>
            <a:r>
              <a:rPr lang="en-US" sz="1600" dirty="0" err="1">
                <a:latin typeface="+mn-lt"/>
              </a:rPr>
              <a:t>1.58M</a:t>
            </a:r>
            <a:r>
              <a:rPr lang="en-US" sz="1600" dirty="0">
                <a:latin typeface="+mn-lt"/>
              </a:rPr>
              <a:t>  dollars</a:t>
            </a:r>
          </a:p>
          <a:p>
            <a:pPr marL="342900" indent="-342900">
              <a:spcBef>
                <a:spcPct val="20000"/>
              </a:spcBef>
              <a:buClr>
                <a:srgbClr val="336699"/>
              </a:buClr>
              <a:defRPr/>
            </a:pPr>
            <a:r>
              <a:rPr lang="en-US" sz="1600" dirty="0">
                <a:latin typeface="+mn-lt"/>
              </a:rPr>
              <a:t>SF=2.2 on stress and 1.19 on Buckling</a:t>
            </a:r>
          </a:p>
          <a:p>
            <a:pPr marL="342900" indent="-342900">
              <a:spcBef>
                <a:spcPct val="20000"/>
              </a:spcBef>
              <a:buClr>
                <a:srgbClr val="336699"/>
              </a:buClr>
              <a:defRPr/>
            </a:pPr>
            <a:endParaRPr lang="en-US" sz="1600" dirty="0">
              <a:latin typeface="+mn-lt"/>
            </a:endParaRPr>
          </a:p>
        </p:txBody>
      </p:sp>
      <p:sp>
        <p:nvSpPr>
          <p:cNvPr id="70666" name="TextBox 9"/>
          <p:cNvSpPr txBox="1">
            <a:spLocks noChangeArrowheads="1"/>
          </p:cNvSpPr>
          <p:nvPr/>
        </p:nvSpPr>
        <p:spPr bwMode="auto">
          <a:xfrm>
            <a:off x="838200" y="5867400"/>
            <a:ext cx="1981200" cy="246063"/>
          </a:xfrm>
          <a:prstGeom prst="rect">
            <a:avLst/>
          </a:prstGeom>
          <a:noFill/>
          <a:ln w="9525">
            <a:noFill/>
            <a:miter lim="800000"/>
            <a:headEnd/>
            <a:tailEnd/>
          </a:ln>
        </p:spPr>
        <p:txBody>
          <a:bodyPr>
            <a:spAutoFit/>
          </a:bodyPr>
          <a:lstStyle/>
          <a:p>
            <a:r>
              <a:rPr lang="en-US" sz="1000">
                <a:solidFill>
                  <a:srgbClr val="FF0000"/>
                </a:solidFill>
              </a:rPr>
              <a:t>Additional Buoyancy REQ’D</a:t>
            </a:r>
          </a:p>
        </p:txBody>
      </p:sp>
      <p:sp>
        <p:nvSpPr>
          <p:cNvPr id="70667" name="TextBox 10"/>
          <p:cNvSpPr txBox="1">
            <a:spLocks noChangeArrowheads="1"/>
          </p:cNvSpPr>
          <p:nvPr/>
        </p:nvSpPr>
        <p:spPr bwMode="auto">
          <a:xfrm>
            <a:off x="3429000" y="5867400"/>
            <a:ext cx="1981200" cy="246063"/>
          </a:xfrm>
          <a:prstGeom prst="rect">
            <a:avLst/>
          </a:prstGeom>
          <a:noFill/>
          <a:ln w="9525">
            <a:noFill/>
            <a:miter lim="800000"/>
            <a:headEnd/>
            <a:tailEnd/>
          </a:ln>
        </p:spPr>
        <p:txBody>
          <a:bodyPr>
            <a:spAutoFit/>
          </a:bodyPr>
          <a:lstStyle/>
          <a:p>
            <a:r>
              <a:rPr lang="en-US" sz="1000">
                <a:solidFill>
                  <a:srgbClr val="FF0000"/>
                </a:solidFill>
              </a:rPr>
              <a:t>Additional Buoyancy REQ’D</a:t>
            </a:r>
          </a:p>
        </p:txBody>
      </p:sp>
      <p:sp>
        <p:nvSpPr>
          <p:cNvPr id="70668" name="TextBox 11"/>
          <p:cNvSpPr txBox="1">
            <a:spLocks noChangeArrowheads="1"/>
          </p:cNvSpPr>
          <p:nvPr/>
        </p:nvSpPr>
        <p:spPr bwMode="auto">
          <a:xfrm>
            <a:off x="5791200" y="6324600"/>
            <a:ext cx="3352800" cy="246063"/>
          </a:xfrm>
          <a:prstGeom prst="rect">
            <a:avLst/>
          </a:prstGeom>
          <a:noFill/>
          <a:ln w="9525">
            <a:noFill/>
            <a:miter lim="800000"/>
            <a:headEnd/>
            <a:tailEnd/>
          </a:ln>
        </p:spPr>
        <p:txBody>
          <a:bodyPr>
            <a:spAutoFit/>
          </a:bodyPr>
          <a:lstStyle/>
          <a:p>
            <a:r>
              <a:rPr lang="en-US" sz="1000">
                <a:solidFill>
                  <a:srgbClr val="FF0000"/>
                </a:solidFill>
              </a:rPr>
              <a:t>Viable Solution with cost reduction of  $790,000 Dollars</a:t>
            </a:r>
          </a:p>
        </p:txBody>
      </p:sp>
      <p:sp>
        <p:nvSpPr>
          <p:cNvPr id="70669"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A498F20E-96E0-4A7F-892F-2E65674552B3}" type="slidenum">
              <a:rPr lang="en-US" sz="1200" smtClean="0">
                <a:solidFill>
                  <a:schemeClr val="bg1"/>
                </a:solidFill>
              </a:rPr>
              <a:pPr algn="r"/>
              <a:t>54</a:t>
            </a:fld>
            <a:endParaRPr lang="en-US" sz="1200" smtClean="0">
              <a:solidFill>
                <a:schemeClr val="bg1"/>
              </a:solidFill>
            </a:endParaRPr>
          </a:p>
        </p:txBody>
      </p:sp>
    </p:spTree>
  </p:cSld>
  <p:clrMapOvr>
    <a:masterClrMapping/>
  </p:clrMapOvr>
  <p:transition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smtClean="0"/>
              <a:t>Summary and Future Analysis</a:t>
            </a:r>
          </a:p>
        </p:txBody>
      </p:sp>
      <p:sp>
        <p:nvSpPr>
          <p:cNvPr id="71683" name="Content Placeholder 2"/>
          <p:cNvSpPr>
            <a:spLocks noGrp="1"/>
          </p:cNvSpPr>
          <p:nvPr>
            <p:ph idx="1"/>
          </p:nvPr>
        </p:nvSpPr>
        <p:spPr/>
        <p:txBody>
          <a:bodyPr/>
          <a:lstStyle/>
          <a:p>
            <a:pPr eaLnBrk="1" hangingPunct="1"/>
            <a:r>
              <a:rPr lang="en-US" sz="1800" smtClean="0">
                <a:solidFill>
                  <a:schemeClr val="tx1"/>
                </a:solidFill>
              </a:rPr>
              <a:t>Summary</a:t>
            </a:r>
          </a:p>
          <a:p>
            <a:pPr lvl="1" eaLnBrk="1" hangingPunct="1"/>
            <a:r>
              <a:rPr lang="en-US" sz="1600" smtClean="0">
                <a:solidFill>
                  <a:schemeClr val="tx1"/>
                </a:solidFill>
              </a:rPr>
              <a:t>Cost has been reduced from $3.7M (baseline) to $2.5M (semi-optimized)</a:t>
            </a:r>
          </a:p>
          <a:p>
            <a:pPr lvl="1" eaLnBrk="1" hangingPunct="1"/>
            <a:r>
              <a:rPr lang="en-US" sz="1600" smtClean="0">
                <a:solidFill>
                  <a:schemeClr val="tx1"/>
                </a:solidFill>
              </a:rPr>
              <a:t>Further cost reductions to $1.6M by reducing Factor of Safety (3.0 to 1.5 on stress)</a:t>
            </a:r>
          </a:p>
          <a:p>
            <a:pPr lvl="1" eaLnBrk="1" hangingPunct="1"/>
            <a:r>
              <a:rPr lang="en-US" sz="1600" smtClean="0">
                <a:solidFill>
                  <a:schemeClr val="tx1"/>
                </a:solidFill>
              </a:rPr>
              <a:t>Weight reduction from 1,000,000kg to 760,000kg, with potential to 480,000kg (FoS reduction)</a:t>
            </a:r>
          </a:p>
          <a:p>
            <a:pPr lvl="1" eaLnBrk="1" hangingPunct="1"/>
            <a:endParaRPr lang="en-US" sz="1600" smtClean="0">
              <a:solidFill>
                <a:schemeClr val="tx1"/>
              </a:solidFill>
            </a:endParaRPr>
          </a:p>
          <a:p>
            <a:pPr eaLnBrk="1" hangingPunct="1"/>
            <a:r>
              <a:rPr lang="en-US" sz="1800" smtClean="0">
                <a:solidFill>
                  <a:schemeClr val="tx1"/>
                </a:solidFill>
              </a:rPr>
              <a:t>Future Analysis</a:t>
            </a:r>
          </a:p>
          <a:p>
            <a:pPr lvl="1" eaLnBrk="1" hangingPunct="1"/>
            <a:r>
              <a:rPr lang="en-US" sz="1600" smtClean="0">
                <a:solidFill>
                  <a:schemeClr val="tx1"/>
                </a:solidFill>
              </a:rPr>
              <a:t>Evaluate torsional loads</a:t>
            </a:r>
          </a:p>
          <a:p>
            <a:pPr lvl="1" eaLnBrk="1" hangingPunct="1"/>
            <a:r>
              <a:rPr lang="en-US" sz="1600" smtClean="0">
                <a:solidFill>
                  <a:schemeClr val="tx1"/>
                </a:solidFill>
              </a:rPr>
              <a:t>Incorporate nacelle attachments into model </a:t>
            </a:r>
          </a:p>
          <a:p>
            <a:pPr lvl="1" eaLnBrk="1" hangingPunct="1"/>
            <a:r>
              <a:rPr lang="en-US" sz="1600" smtClean="0">
                <a:solidFill>
                  <a:schemeClr val="tx1"/>
                </a:solidFill>
              </a:rPr>
              <a:t>Perform detailed buckling calculation with hydrostatic pressures</a:t>
            </a:r>
          </a:p>
          <a:p>
            <a:pPr lvl="1" eaLnBrk="1" hangingPunct="1"/>
            <a:r>
              <a:rPr lang="en-US" sz="1600" smtClean="0">
                <a:solidFill>
                  <a:schemeClr val="tx1"/>
                </a:solidFill>
              </a:rPr>
              <a:t>Perform fatigue &amp; modal analysis</a:t>
            </a:r>
          </a:p>
          <a:p>
            <a:pPr lvl="1" eaLnBrk="1" hangingPunct="1"/>
            <a:endParaRPr lang="en-US" smtClean="0">
              <a:solidFill>
                <a:schemeClr val="tx1"/>
              </a:solidFill>
            </a:endParaRPr>
          </a:p>
        </p:txBody>
      </p:sp>
      <p:sp>
        <p:nvSpPr>
          <p:cNvPr id="71684"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712D3499-BAAE-4A7E-9D1A-64D87F1D60B5}" type="slidenum">
              <a:rPr lang="en-US" sz="1200" smtClean="0">
                <a:solidFill>
                  <a:schemeClr val="bg1"/>
                </a:solidFill>
              </a:rPr>
              <a:pPr algn="r"/>
              <a:t>55</a:t>
            </a:fld>
            <a:endParaRPr lang="en-US" sz="1200" smtClean="0">
              <a:solidFill>
                <a:schemeClr val="bg1"/>
              </a:solidFill>
            </a:endParaRPr>
          </a:p>
        </p:txBody>
      </p:sp>
    </p:spTree>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Technical Risk Reduction</a:t>
            </a:r>
          </a:p>
        </p:txBody>
      </p:sp>
      <p:sp>
        <p:nvSpPr>
          <p:cNvPr id="2" name="Rectangle 1"/>
          <p:cNvSpPr/>
          <p:nvPr/>
        </p:nvSpPr>
        <p:spPr>
          <a:xfrm>
            <a:off x="762000" y="1676400"/>
            <a:ext cx="7696200" cy="3852863"/>
          </a:xfrm>
          <a:prstGeom prst="rect">
            <a:avLst/>
          </a:prstGeom>
        </p:spPr>
        <p:txBody>
          <a:bodyPr>
            <a:spAutoFit/>
          </a:bodyPr>
          <a:lstStyle/>
          <a:p>
            <a:pPr marL="184150" lvl="1" indent="-184150">
              <a:spcBef>
                <a:spcPct val="40000"/>
              </a:spcBef>
              <a:buFont typeface="Wingdings" pitchFamily="2" charset="2"/>
              <a:buChar char="§"/>
              <a:defRPr/>
            </a:pPr>
            <a:r>
              <a:rPr lang="en-US" dirty="0"/>
              <a:t>In order to mitigate the technical risk level (TRL) of the C-Plane hydrodynamic stability from a TRL=7 to a TRL=3, model testing of a geometric similar  model of scale factor 1/25 is planned for the 2</a:t>
            </a:r>
            <a:r>
              <a:rPr lang="en-US" baseline="30000" dirty="0"/>
              <a:t>nd</a:t>
            </a:r>
            <a:r>
              <a:rPr lang="en-US" dirty="0"/>
              <a:t> quarter of CY2012 in the Deep Water Basin facility at the NSWCCD, Bethesda, MD.</a:t>
            </a:r>
          </a:p>
          <a:p>
            <a:pPr marL="184150" lvl="1" indent="-184150">
              <a:spcBef>
                <a:spcPct val="40000"/>
              </a:spcBef>
              <a:buFont typeface="Wingdings" pitchFamily="2" charset="2"/>
              <a:buChar char="§"/>
              <a:defRPr/>
            </a:pPr>
            <a:r>
              <a:rPr lang="en-US" dirty="0"/>
              <a:t>The Basin has dimensions of :</a:t>
            </a:r>
          </a:p>
          <a:p>
            <a:pPr marL="1098550" lvl="3" indent="-184150">
              <a:spcBef>
                <a:spcPct val="40000"/>
              </a:spcBef>
              <a:defRPr/>
            </a:pPr>
            <a:r>
              <a:rPr lang="en-US" sz="1400" dirty="0"/>
              <a:t>Width:  15.5m (51 ft)</a:t>
            </a:r>
          </a:p>
          <a:p>
            <a:pPr marL="1098550" lvl="3" indent="-184150">
              <a:spcBef>
                <a:spcPct val="40000"/>
              </a:spcBef>
              <a:defRPr/>
            </a:pPr>
            <a:r>
              <a:rPr lang="en-US" sz="1400" dirty="0"/>
              <a:t>Depth:  6.7m (22 ft)</a:t>
            </a:r>
          </a:p>
          <a:p>
            <a:pPr marL="1098550" lvl="3" indent="-184150">
              <a:spcBef>
                <a:spcPct val="40000"/>
              </a:spcBef>
              <a:defRPr/>
            </a:pPr>
            <a:r>
              <a:rPr lang="en-US" sz="1400" dirty="0"/>
              <a:t>Length:  575m (1,886 ft)</a:t>
            </a:r>
          </a:p>
          <a:p>
            <a:pPr marL="1098550" lvl="3" indent="-184150">
              <a:spcBef>
                <a:spcPct val="40000"/>
              </a:spcBef>
              <a:defRPr/>
            </a:pPr>
            <a:r>
              <a:rPr lang="en-US" sz="1400" dirty="0"/>
              <a:t>Tow Carriage Speed:  10m/s (19 knots)</a:t>
            </a:r>
          </a:p>
          <a:p>
            <a:pPr marL="184150" lvl="1" indent="-184150">
              <a:spcBef>
                <a:spcPct val="40000"/>
              </a:spcBef>
              <a:buFont typeface="Wingdings" pitchFamily="2" charset="2"/>
              <a:buChar char="§"/>
              <a:defRPr/>
            </a:pPr>
            <a:endParaRPr lang="en-US" dirty="0"/>
          </a:p>
          <a:p>
            <a:pPr lvl="1">
              <a:defRPr/>
            </a:pPr>
            <a:endParaRPr lang="en-US" sz="2000" dirty="0">
              <a:solidFill>
                <a:srgbClr val="272255"/>
              </a:solidFill>
              <a:latin typeface="Century Gothic"/>
              <a:cs typeface="Century Gothic"/>
            </a:endParaRPr>
          </a:p>
        </p:txBody>
      </p:sp>
      <p:sp>
        <p:nvSpPr>
          <p:cNvPr id="72708"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Scale Model Testing</a:t>
            </a:r>
          </a:p>
        </p:txBody>
      </p:sp>
      <p:pic>
        <p:nvPicPr>
          <p:cNvPr id="72709" name="Picture 5"/>
          <p:cNvPicPr>
            <a:picLocks noChangeAspect="1" noChangeArrowheads="1"/>
          </p:cNvPicPr>
          <p:nvPr/>
        </p:nvPicPr>
        <p:blipFill>
          <a:blip r:embed="rId2" cstate="print"/>
          <a:srcRect/>
          <a:stretch>
            <a:fillRect/>
          </a:stretch>
        </p:blipFill>
        <p:spPr bwMode="auto">
          <a:xfrm>
            <a:off x="4953000" y="2971800"/>
            <a:ext cx="3857625" cy="2413000"/>
          </a:xfrm>
          <a:prstGeom prst="rect">
            <a:avLst/>
          </a:prstGeom>
          <a:noFill/>
          <a:ln w="9525">
            <a:noFill/>
            <a:miter lim="800000"/>
            <a:headEnd/>
            <a:tailEnd/>
          </a:ln>
        </p:spPr>
      </p:pic>
      <p:sp>
        <p:nvSpPr>
          <p:cNvPr id="72710"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EAC6CE52-3C1D-4302-BCC1-420E32013888}" type="slidenum">
              <a:rPr lang="en-US" sz="1200" smtClean="0">
                <a:solidFill>
                  <a:schemeClr val="bg1"/>
                </a:solidFill>
              </a:rPr>
              <a:pPr algn="r"/>
              <a:t>56</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Technical Risk Reduction</a:t>
            </a:r>
          </a:p>
        </p:txBody>
      </p:sp>
      <p:sp>
        <p:nvSpPr>
          <p:cNvPr id="2" name="Rectangle 1"/>
          <p:cNvSpPr/>
          <p:nvPr/>
        </p:nvSpPr>
        <p:spPr>
          <a:xfrm>
            <a:off x="762000" y="1676400"/>
            <a:ext cx="7696200" cy="3908425"/>
          </a:xfrm>
          <a:prstGeom prst="rect">
            <a:avLst/>
          </a:prstGeom>
        </p:spPr>
        <p:txBody>
          <a:bodyPr>
            <a:spAutoFit/>
          </a:bodyPr>
          <a:lstStyle/>
          <a:p>
            <a:pPr marL="184150" lvl="1" indent="-184150" algn="ctr">
              <a:spcBef>
                <a:spcPct val="40000"/>
              </a:spcBef>
              <a:defRPr/>
            </a:pPr>
            <a:r>
              <a:rPr lang="en-US" u="sng" dirty="0"/>
              <a:t>1/25-scale Model Characteristics</a:t>
            </a:r>
          </a:p>
          <a:p>
            <a:pPr marL="641350" lvl="2" indent="-184150">
              <a:spcBef>
                <a:spcPct val="40000"/>
              </a:spcBef>
              <a:buFont typeface="Wingdings" pitchFamily="2" charset="2"/>
              <a:buChar char="§"/>
              <a:defRPr/>
            </a:pPr>
            <a:r>
              <a:rPr lang="en-US" dirty="0"/>
              <a:t>Rotor diameter:  1.60m (5.25 ft)</a:t>
            </a:r>
          </a:p>
          <a:p>
            <a:pPr marL="641350" lvl="2" indent="-184150">
              <a:spcBef>
                <a:spcPct val="40000"/>
              </a:spcBef>
              <a:buFont typeface="Wingdings" pitchFamily="2" charset="2"/>
              <a:buChar char="§"/>
              <a:defRPr/>
            </a:pPr>
            <a:r>
              <a:rPr lang="en-US" dirty="0"/>
              <a:t>Nacelle diameter:  0.17m (0.56 ft)</a:t>
            </a:r>
          </a:p>
          <a:p>
            <a:pPr marL="641350" lvl="2" indent="-184150">
              <a:spcBef>
                <a:spcPct val="40000"/>
              </a:spcBef>
              <a:buFont typeface="Wingdings" pitchFamily="2" charset="2"/>
              <a:buChar char="§"/>
              <a:defRPr/>
            </a:pPr>
            <a:r>
              <a:rPr lang="en-US" dirty="0"/>
              <a:t>Nacelle length:  0.66m (2.16 ft)</a:t>
            </a:r>
          </a:p>
          <a:p>
            <a:pPr marL="641350" lvl="2" indent="-184150">
              <a:spcBef>
                <a:spcPct val="40000"/>
              </a:spcBef>
              <a:buFont typeface="Wingdings" pitchFamily="2" charset="2"/>
              <a:buChar char="§"/>
              <a:defRPr/>
            </a:pPr>
            <a:r>
              <a:rPr lang="en-US" dirty="0"/>
              <a:t>Support Structure - Truss</a:t>
            </a:r>
          </a:p>
          <a:p>
            <a:pPr marL="1098550" lvl="3" indent="-184150">
              <a:spcBef>
                <a:spcPct val="40000"/>
              </a:spcBef>
              <a:defRPr/>
            </a:pPr>
            <a:r>
              <a:rPr lang="en-US" sz="1400" dirty="0"/>
              <a:t>Length:  5.60m (18.4 ft)</a:t>
            </a:r>
          </a:p>
          <a:p>
            <a:pPr marL="1098550" lvl="3" indent="-184150">
              <a:spcBef>
                <a:spcPct val="40000"/>
              </a:spcBef>
              <a:defRPr/>
            </a:pPr>
            <a:r>
              <a:rPr lang="en-US" sz="1400" dirty="0"/>
              <a:t>Width:  0.60m (2.0 ft)</a:t>
            </a:r>
          </a:p>
          <a:p>
            <a:pPr marL="1098550" lvl="3" indent="-184150">
              <a:spcBef>
                <a:spcPct val="40000"/>
              </a:spcBef>
              <a:defRPr/>
            </a:pPr>
            <a:r>
              <a:rPr lang="en-US" sz="1400" dirty="0"/>
              <a:t>Height:  0.52m (1.71 ft)</a:t>
            </a:r>
          </a:p>
          <a:p>
            <a:pPr marL="641350" lvl="2" indent="-184150">
              <a:spcBef>
                <a:spcPct val="40000"/>
              </a:spcBef>
              <a:buFont typeface="Wingdings" pitchFamily="2" charset="2"/>
              <a:buChar char="§"/>
              <a:defRPr/>
            </a:pPr>
            <a:r>
              <a:rPr lang="en-US" dirty="0"/>
              <a:t>Weight (dry):  1.22kN (274 lb)</a:t>
            </a:r>
          </a:p>
          <a:p>
            <a:pPr marL="641350" lvl="2" indent="-184150">
              <a:spcBef>
                <a:spcPct val="40000"/>
              </a:spcBef>
              <a:buFont typeface="Wingdings" pitchFamily="2" charset="2"/>
              <a:buChar char="§"/>
              <a:defRPr/>
            </a:pPr>
            <a:r>
              <a:rPr lang="en-US" dirty="0"/>
              <a:t>Net Buoyancy:  0.11kN (25.2 lb)</a:t>
            </a:r>
          </a:p>
          <a:p>
            <a:pPr lvl="1">
              <a:defRPr/>
            </a:pPr>
            <a:endParaRPr lang="en-US" sz="2000" dirty="0">
              <a:solidFill>
                <a:srgbClr val="272255"/>
              </a:solidFill>
              <a:latin typeface="Century Gothic"/>
              <a:cs typeface="Century Gothic"/>
            </a:endParaRPr>
          </a:p>
        </p:txBody>
      </p:sp>
      <p:sp>
        <p:nvSpPr>
          <p:cNvPr id="73732"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Scale Model Testing</a:t>
            </a:r>
          </a:p>
        </p:txBody>
      </p:sp>
      <p:sp>
        <p:nvSpPr>
          <p:cNvPr id="73733"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7E89588D-B5BE-419A-ACE5-D8E7EFF260E6}" type="slidenum">
              <a:rPr lang="en-US" sz="1200" smtClean="0">
                <a:solidFill>
                  <a:schemeClr val="bg1"/>
                </a:solidFill>
              </a:rPr>
              <a:pPr algn="r"/>
              <a:t>57</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Technical Risk Reduction</a:t>
            </a:r>
          </a:p>
        </p:txBody>
      </p:sp>
      <p:sp>
        <p:nvSpPr>
          <p:cNvPr id="2" name="Rectangle 1"/>
          <p:cNvSpPr/>
          <p:nvPr/>
        </p:nvSpPr>
        <p:spPr>
          <a:xfrm>
            <a:off x="762000" y="1524000"/>
            <a:ext cx="7696200" cy="5157788"/>
          </a:xfrm>
          <a:prstGeom prst="rect">
            <a:avLst/>
          </a:prstGeom>
        </p:spPr>
        <p:txBody>
          <a:bodyPr>
            <a:spAutoFit/>
          </a:bodyPr>
          <a:lstStyle/>
          <a:p>
            <a:pPr marL="184150" lvl="1" indent="-184150">
              <a:spcBef>
                <a:spcPct val="40000"/>
              </a:spcBef>
              <a:buFont typeface="Wingdings" pitchFamily="2" charset="2"/>
              <a:buChar char="§"/>
              <a:defRPr/>
            </a:pPr>
            <a:r>
              <a:rPr lang="en-US" dirty="0"/>
              <a:t>The Navy routinely tests ship and submarine models in the 1/20</a:t>
            </a:r>
            <a:r>
              <a:rPr lang="en-US" baseline="30000" dirty="0"/>
              <a:t>th</a:t>
            </a:r>
            <a:r>
              <a:rPr lang="en-US" dirty="0"/>
              <a:t>-  to 1/30</a:t>
            </a:r>
            <a:r>
              <a:rPr lang="en-US" baseline="30000" dirty="0"/>
              <a:t>th</a:t>
            </a:r>
            <a:r>
              <a:rPr lang="en-US" dirty="0"/>
              <a:t>-scale factor range  with reliable and accurate full-scale correlation </a:t>
            </a:r>
          </a:p>
          <a:p>
            <a:pPr marL="184150" lvl="1" indent="-184150">
              <a:spcBef>
                <a:spcPct val="40000"/>
              </a:spcBef>
              <a:buFont typeface="Wingdings" pitchFamily="2" charset="2"/>
              <a:buChar char="§"/>
              <a:defRPr/>
            </a:pPr>
            <a:r>
              <a:rPr lang="en-US" dirty="0"/>
              <a:t>Froude scaling is the correct scaling approach in which gravitational effects (platform weight and buoyancy) are major contributors to the characteristics that control stability.  </a:t>
            </a:r>
          </a:p>
          <a:p>
            <a:pPr marL="641350" lvl="2" indent="-184150">
              <a:spcBef>
                <a:spcPct val="40000"/>
              </a:spcBef>
              <a:defRPr/>
            </a:pPr>
            <a:r>
              <a:rPr lang="en-US" sz="1600" dirty="0"/>
              <a:t>Froude scaling laws dictate the following scaling factors (</a:t>
            </a:r>
            <a:r>
              <a:rPr lang="el-GR" sz="1600" dirty="0">
                <a:latin typeface="Arial"/>
                <a:cs typeface="Arial"/>
              </a:rPr>
              <a:t>λ</a:t>
            </a:r>
            <a:r>
              <a:rPr lang="en-US" sz="1600" dirty="0">
                <a:latin typeface="Arial"/>
                <a:cs typeface="Arial"/>
              </a:rPr>
              <a:t>=1/25 of full scale)</a:t>
            </a:r>
            <a:endParaRPr lang="en-US" sz="1600" dirty="0"/>
          </a:p>
          <a:p>
            <a:pPr marL="641350" lvl="2" indent="-184150">
              <a:spcBef>
                <a:spcPct val="40000"/>
              </a:spcBef>
              <a:buFont typeface="Wingdings" pitchFamily="2" charset="2"/>
              <a:buChar char="§"/>
              <a:defRPr/>
            </a:pPr>
            <a:r>
              <a:rPr lang="en-US" sz="1600" dirty="0"/>
              <a:t>Linear properties (length, area, volume) scale according to the linear property to the exponent factor  (length = </a:t>
            </a:r>
            <a:r>
              <a:rPr lang="el-GR" sz="1600" dirty="0">
                <a:latin typeface="Arial"/>
                <a:cs typeface="Arial"/>
              </a:rPr>
              <a:t>λ</a:t>
            </a:r>
            <a:r>
              <a:rPr lang="en-US" sz="1600" baseline="30000" dirty="0">
                <a:latin typeface="Arial"/>
                <a:cs typeface="Arial"/>
              </a:rPr>
              <a:t>1</a:t>
            </a:r>
            <a:r>
              <a:rPr lang="en-US" sz="1600" dirty="0">
                <a:latin typeface="Arial"/>
                <a:cs typeface="Arial"/>
              </a:rPr>
              <a:t>, area = </a:t>
            </a:r>
            <a:r>
              <a:rPr lang="el-GR" sz="1600" dirty="0">
                <a:latin typeface="Arial"/>
                <a:cs typeface="Arial"/>
              </a:rPr>
              <a:t>λ</a:t>
            </a:r>
            <a:r>
              <a:rPr lang="en-US" sz="1600" baseline="30000" dirty="0">
                <a:latin typeface="Arial"/>
                <a:cs typeface="Arial"/>
              </a:rPr>
              <a:t>2</a:t>
            </a:r>
            <a:r>
              <a:rPr lang="en-US" sz="1600" dirty="0">
                <a:latin typeface="Arial"/>
                <a:cs typeface="Arial"/>
              </a:rPr>
              <a:t>, volume =</a:t>
            </a:r>
            <a:r>
              <a:rPr lang="el-GR" sz="1600" dirty="0">
                <a:latin typeface="Arial"/>
                <a:cs typeface="Arial"/>
              </a:rPr>
              <a:t> λ</a:t>
            </a:r>
            <a:r>
              <a:rPr lang="en-US" sz="1600" baseline="30000" dirty="0">
                <a:latin typeface="Arial"/>
                <a:cs typeface="Arial"/>
              </a:rPr>
              <a:t>3</a:t>
            </a:r>
            <a:r>
              <a:rPr lang="en-US" sz="1600" dirty="0">
                <a:latin typeface="Arial"/>
                <a:cs typeface="Arial"/>
              </a:rPr>
              <a:t>)</a:t>
            </a:r>
            <a:endParaRPr lang="en-US" sz="1600" dirty="0"/>
          </a:p>
          <a:p>
            <a:pPr marL="641350" lvl="2" indent="-184150">
              <a:spcBef>
                <a:spcPct val="40000"/>
              </a:spcBef>
              <a:buFont typeface="Wingdings" pitchFamily="2" charset="2"/>
              <a:buChar char="§"/>
              <a:defRPr/>
            </a:pPr>
            <a:r>
              <a:rPr lang="en-US" sz="1600" dirty="0"/>
              <a:t>Mass and force properties scale as the cube of the scale factor (</a:t>
            </a:r>
            <a:r>
              <a:rPr lang="el-GR" sz="1600" dirty="0">
                <a:latin typeface="Arial"/>
                <a:cs typeface="Arial"/>
              </a:rPr>
              <a:t>λ</a:t>
            </a:r>
            <a:r>
              <a:rPr lang="en-US" sz="1600" baseline="30000" dirty="0">
                <a:latin typeface="Arial"/>
                <a:cs typeface="Arial"/>
              </a:rPr>
              <a:t>3 </a:t>
            </a:r>
            <a:r>
              <a:rPr lang="en-US" sz="1600" dirty="0">
                <a:latin typeface="Arial"/>
                <a:cs typeface="Arial"/>
              </a:rPr>
              <a:t>)</a:t>
            </a:r>
          </a:p>
          <a:p>
            <a:pPr marL="1098550" lvl="3" indent="-184150">
              <a:spcBef>
                <a:spcPct val="40000"/>
              </a:spcBef>
              <a:defRPr/>
            </a:pPr>
            <a:r>
              <a:rPr lang="en-US" sz="1400" dirty="0">
                <a:latin typeface="Arial"/>
                <a:cs typeface="Arial"/>
              </a:rPr>
              <a:t>Test measured forces would be multiplied by 15,625 to determine full-scale forces</a:t>
            </a:r>
          </a:p>
          <a:p>
            <a:pPr marL="641350" lvl="2" indent="-184150">
              <a:spcBef>
                <a:spcPct val="40000"/>
              </a:spcBef>
              <a:buFont typeface="Wingdings" pitchFamily="2" charset="2"/>
              <a:buChar char="§"/>
              <a:defRPr/>
            </a:pPr>
            <a:r>
              <a:rPr lang="en-US" sz="1600" dirty="0"/>
              <a:t>Velocity scales as the square root of the factor (</a:t>
            </a:r>
            <a:r>
              <a:rPr lang="el-GR" sz="1600" dirty="0">
                <a:latin typeface="Arial"/>
                <a:cs typeface="Arial"/>
              </a:rPr>
              <a:t>λ</a:t>
            </a:r>
            <a:r>
              <a:rPr lang="en-US" sz="1600" baseline="30000" dirty="0">
                <a:latin typeface="Arial"/>
                <a:cs typeface="Arial"/>
              </a:rPr>
              <a:t>1/2</a:t>
            </a:r>
            <a:r>
              <a:rPr lang="en-US" sz="1600" dirty="0">
                <a:latin typeface="Arial"/>
                <a:cs typeface="Arial"/>
              </a:rPr>
              <a:t> )</a:t>
            </a:r>
          </a:p>
          <a:p>
            <a:pPr marL="1098550" lvl="3" indent="-184150">
              <a:spcBef>
                <a:spcPct val="40000"/>
              </a:spcBef>
              <a:defRPr/>
            </a:pPr>
            <a:r>
              <a:rPr lang="en-US" sz="1400" dirty="0">
                <a:latin typeface="Arial"/>
                <a:cs typeface="Arial"/>
              </a:rPr>
              <a:t>Model scale current speeds are 1/5 of full scale (1.6m/s = 0.32m/s model)</a:t>
            </a:r>
          </a:p>
          <a:p>
            <a:pPr marL="641350" lvl="2" indent="-184150">
              <a:spcBef>
                <a:spcPct val="40000"/>
              </a:spcBef>
              <a:buFont typeface="Wingdings" pitchFamily="2" charset="2"/>
              <a:buChar char="§"/>
              <a:defRPr/>
            </a:pPr>
            <a:r>
              <a:rPr lang="en-US" sz="1600" dirty="0">
                <a:latin typeface="Arial"/>
                <a:cs typeface="Arial"/>
              </a:rPr>
              <a:t>Time scales as one over the square root of the factor (</a:t>
            </a:r>
            <a:r>
              <a:rPr lang="el-GR" sz="1600" dirty="0">
                <a:latin typeface="Arial"/>
                <a:cs typeface="Arial"/>
              </a:rPr>
              <a:t>λ</a:t>
            </a:r>
            <a:r>
              <a:rPr lang="en-US" sz="1600" baseline="30000" dirty="0">
                <a:latin typeface="Arial"/>
                <a:cs typeface="Arial"/>
              </a:rPr>
              <a:t>-1/2</a:t>
            </a:r>
            <a:r>
              <a:rPr lang="en-US" sz="1600" dirty="0">
                <a:latin typeface="Arial"/>
                <a:cs typeface="Arial"/>
              </a:rPr>
              <a:t> )</a:t>
            </a:r>
          </a:p>
          <a:p>
            <a:pPr marL="1098550" lvl="3" indent="-184150">
              <a:spcBef>
                <a:spcPct val="40000"/>
              </a:spcBef>
              <a:defRPr/>
            </a:pPr>
            <a:r>
              <a:rPr lang="en-US" sz="1400" dirty="0">
                <a:latin typeface="Arial"/>
                <a:cs typeface="Arial"/>
              </a:rPr>
              <a:t>Measured response times are 5 times faster than full scale responses</a:t>
            </a:r>
            <a:endParaRPr lang="en-US" sz="1400" dirty="0"/>
          </a:p>
          <a:p>
            <a:pPr marL="641350" lvl="2" indent="-184150">
              <a:spcBef>
                <a:spcPct val="40000"/>
              </a:spcBef>
              <a:buFont typeface="Wingdings" pitchFamily="2" charset="2"/>
              <a:buChar char="§"/>
              <a:defRPr/>
            </a:pPr>
            <a:endParaRPr lang="en-US" dirty="0"/>
          </a:p>
          <a:p>
            <a:pPr lvl="1">
              <a:defRPr/>
            </a:pPr>
            <a:endParaRPr lang="en-US" sz="2000" dirty="0">
              <a:solidFill>
                <a:srgbClr val="272255"/>
              </a:solidFill>
              <a:latin typeface="Century Gothic"/>
              <a:cs typeface="Century Gothic"/>
            </a:endParaRPr>
          </a:p>
        </p:txBody>
      </p:sp>
      <p:sp>
        <p:nvSpPr>
          <p:cNvPr id="74756"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Model Test Scaling Effects</a:t>
            </a:r>
          </a:p>
        </p:txBody>
      </p:sp>
      <p:sp>
        <p:nvSpPr>
          <p:cNvPr id="74757"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CF81C04C-E2F3-4005-8C3F-96E51F55EB85}" type="slidenum">
              <a:rPr lang="en-US" sz="1200" smtClean="0">
                <a:solidFill>
                  <a:schemeClr val="bg1"/>
                </a:solidFill>
              </a:rPr>
              <a:pPr algn="r"/>
              <a:t>58</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mtClean="0">
                <a:latin typeface="Century Gothic" pitchFamily="34" charset="0"/>
                <a:ea typeface="ＭＳ Ｐゴシック" pitchFamily="34" charset="-128"/>
                <a:cs typeface="Century Gothic" pitchFamily="34" charset="0"/>
              </a:rPr>
              <a:t>Derived Requirements – Wing/Truss</a:t>
            </a:r>
            <a:endParaRPr lang="en-US" smtClean="0">
              <a:ea typeface="ＭＳ Ｐゴシック" pitchFamily="34" charset="-128"/>
              <a:cs typeface="Century Gothic" pitchFamily="34" charset="0"/>
            </a:endParaRPr>
          </a:p>
        </p:txBody>
      </p:sp>
      <p:sp>
        <p:nvSpPr>
          <p:cNvPr id="4" name="Flowchart: Process 3"/>
          <p:cNvSpPr/>
          <p:nvPr/>
        </p:nvSpPr>
        <p:spPr>
          <a:xfrm>
            <a:off x="266700" y="1066800"/>
            <a:ext cx="3429000" cy="673100"/>
          </a:xfrm>
          <a:prstGeom prst="flowChartProces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I2</a:t>
            </a:r>
          </a:p>
          <a:p>
            <a:pPr algn="ctr">
              <a:defRPr/>
            </a:pPr>
            <a:r>
              <a:rPr lang="en-US" dirty="0"/>
              <a:t>Net buoyancy: 1750 </a:t>
            </a:r>
            <a:r>
              <a:rPr lang="en-US" dirty="0" err="1"/>
              <a:t>kN</a:t>
            </a:r>
            <a:endParaRPr lang="en-US" dirty="0"/>
          </a:p>
        </p:txBody>
      </p:sp>
      <p:sp>
        <p:nvSpPr>
          <p:cNvPr id="5" name="Flowchart: Process 4"/>
          <p:cNvSpPr/>
          <p:nvPr/>
        </p:nvSpPr>
        <p:spPr>
          <a:xfrm>
            <a:off x="4457700" y="1066800"/>
            <a:ext cx="3352800" cy="673100"/>
          </a:xfrm>
          <a:prstGeom prst="flowChartProcess">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Wing/Truss target buoyancy: 1,150kN</a:t>
            </a:r>
            <a:endParaRPr lang="en-US" dirty="0"/>
          </a:p>
        </p:txBody>
      </p:sp>
      <p:cxnSp>
        <p:nvCxnSpPr>
          <p:cNvPr id="6" name="Straight Arrow Connector 5"/>
          <p:cNvCxnSpPr>
            <a:stCxn id="4" idx="3"/>
            <a:endCxn id="5" idx="1"/>
          </p:cNvCxnSpPr>
          <p:nvPr/>
        </p:nvCxnSpPr>
        <p:spPr>
          <a:xfrm>
            <a:off x="3695700" y="1403350"/>
            <a:ext cx="762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a:hlinkClick r:id="rId2" action="ppaction://hlinksldjump"/>
          </p:cNvPr>
          <p:cNvSpPr/>
          <p:nvPr/>
        </p:nvSpPr>
        <p:spPr>
          <a:xfrm>
            <a:off x="8153400" y="5949950"/>
            <a:ext cx="838200" cy="533400"/>
          </a:xfrm>
          <a:prstGeom prst="rect">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TLR</a:t>
            </a:r>
          </a:p>
        </p:txBody>
      </p:sp>
      <p:sp>
        <p:nvSpPr>
          <p:cNvPr id="8" name="Flowchart: Process 7"/>
          <p:cNvSpPr/>
          <p:nvPr/>
        </p:nvSpPr>
        <p:spPr>
          <a:xfrm>
            <a:off x="266700" y="1981200"/>
            <a:ext cx="3429000" cy="673100"/>
          </a:xfrm>
          <a:prstGeom prst="flowChartProces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I3</a:t>
            </a:r>
          </a:p>
          <a:p>
            <a:pPr algn="ctr">
              <a:defRPr/>
            </a:pPr>
            <a:r>
              <a:rPr lang="en-US" dirty="0"/>
              <a:t>Pitch angle for towing and operation: 0</a:t>
            </a:r>
            <a:r>
              <a:rPr lang="en-US" dirty="0">
                <a:latin typeface="Arial"/>
                <a:cs typeface="Arial"/>
              </a:rPr>
              <a:t>°</a:t>
            </a:r>
            <a:endParaRPr lang="en-US" dirty="0"/>
          </a:p>
        </p:txBody>
      </p:sp>
      <p:sp>
        <p:nvSpPr>
          <p:cNvPr id="9" name="Flowchart: Process 8"/>
          <p:cNvSpPr/>
          <p:nvPr/>
        </p:nvSpPr>
        <p:spPr>
          <a:xfrm>
            <a:off x="4457700" y="1981200"/>
            <a:ext cx="3352800" cy="673100"/>
          </a:xfrm>
          <a:prstGeom prst="flowChartProcess">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Wing/Truss shall maintain level position at 0m/s to 1.6m/s</a:t>
            </a:r>
            <a:endParaRPr lang="en-US" dirty="0"/>
          </a:p>
        </p:txBody>
      </p:sp>
      <p:cxnSp>
        <p:nvCxnSpPr>
          <p:cNvPr id="10" name="Straight Arrow Connector 9"/>
          <p:cNvCxnSpPr>
            <a:stCxn id="8" idx="3"/>
            <a:endCxn id="9" idx="1"/>
          </p:cNvCxnSpPr>
          <p:nvPr/>
        </p:nvCxnSpPr>
        <p:spPr>
          <a:xfrm>
            <a:off x="3695700" y="2317750"/>
            <a:ext cx="762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Flowchart: Process 10"/>
          <p:cNvSpPr/>
          <p:nvPr/>
        </p:nvSpPr>
        <p:spPr>
          <a:xfrm>
            <a:off x="4457700" y="2895600"/>
            <a:ext cx="3352800" cy="673100"/>
          </a:xfrm>
          <a:prstGeom prst="flowChartProcess">
            <a:avLst/>
          </a:prstGeom>
          <a:solidFill>
            <a:srgbClr val="2722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Wing/Truss shall drive C-Plane down at speeds over 1.6m/s</a:t>
            </a:r>
            <a:endParaRPr lang="en-US" dirty="0"/>
          </a:p>
        </p:txBody>
      </p:sp>
      <p:cxnSp>
        <p:nvCxnSpPr>
          <p:cNvPr id="13" name="Elbow Connector 12"/>
          <p:cNvCxnSpPr>
            <a:stCxn id="8" idx="3"/>
            <a:endCxn id="11" idx="1"/>
          </p:cNvCxnSpPr>
          <p:nvPr/>
        </p:nvCxnSpPr>
        <p:spPr>
          <a:xfrm>
            <a:off x="3695700" y="2317750"/>
            <a:ext cx="762000" cy="914400"/>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2"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F61877CE-B27C-43C4-9457-C4399A9AA654}" type="slidenum">
              <a:rPr lang="en-US" sz="1200" smtClean="0">
                <a:solidFill>
                  <a:schemeClr val="bg1"/>
                </a:solidFill>
              </a:rPr>
              <a:pPr algn="r"/>
              <a:t>5</a:t>
            </a:fld>
            <a:endParaRPr lang="en-US" sz="1200" smtClean="0">
              <a:solidFill>
                <a:schemeClr val="bg1"/>
              </a:solidFill>
            </a:endParaRPr>
          </a:p>
        </p:txBody>
      </p:sp>
    </p:spTree>
  </p:cSld>
  <p:clrMapOvr>
    <a:masterClrMapping/>
  </p:clrMapOvr>
  <p:transition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Technical Risk Reduction</a:t>
            </a:r>
          </a:p>
        </p:txBody>
      </p:sp>
      <p:sp>
        <p:nvSpPr>
          <p:cNvPr id="75779" name="Rectangle 1"/>
          <p:cNvSpPr>
            <a:spLocks noChangeArrowheads="1"/>
          </p:cNvSpPr>
          <p:nvPr/>
        </p:nvSpPr>
        <p:spPr bwMode="auto">
          <a:xfrm>
            <a:off x="762000" y="1676400"/>
            <a:ext cx="7696200" cy="4894263"/>
          </a:xfrm>
          <a:prstGeom prst="rect">
            <a:avLst/>
          </a:prstGeom>
          <a:noFill/>
          <a:ln w="9525">
            <a:noFill/>
            <a:miter lim="800000"/>
            <a:headEnd/>
            <a:tailEnd/>
          </a:ln>
        </p:spPr>
        <p:txBody>
          <a:bodyPr>
            <a:spAutoFit/>
          </a:bodyPr>
          <a:lstStyle/>
          <a:p>
            <a:pPr marL="184150" lvl="1" indent="-184150">
              <a:spcBef>
                <a:spcPct val="40000"/>
              </a:spcBef>
            </a:pPr>
            <a:r>
              <a:rPr lang="en-US"/>
              <a:t>Rotor blade forces are predominantly fluid momentum dominated effects (hydrodynamic or aerodynamic forces) and are typically scaled by matching the Reynold’s number of the component</a:t>
            </a:r>
          </a:p>
          <a:p>
            <a:pPr marL="184150" lvl="1" indent="-184150">
              <a:spcBef>
                <a:spcPct val="40000"/>
              </a:spcBef>
            </a:pPr>
            <a:r>
              <a:rPr lang="en-US"/>
              <a:t>Rn = VL/</a:t>
            </a:r>
            <a:r>
              <a:rPr lang="el-GR">
                <a:cs typeface="Arial" charset="0"/>
              </a:rPr>
              <a:t>ν</a:t>
            </a:r>
            <a:endParaRPr lang="en-US">
              <a:cs typeface="Arial" charset="0"/>
            </a:endParaRPr>
          </a:p>
          <a:p>
            <a:pPr marL="641350" lvl="2" indent="-184150">
              <a:spcBef>
                <a:spcPct val="40000"/>
              </a:spcBef>
            </a:pPr>
            <a:r>
              <a:rPr lang="en-US" sz="1600">
                <a:cs typeface="Arial" charset="0"/>
              </a:rPr>
              <a:t>where 	V is the velocity in ft/s</a:t>
            </a:r>
          </a:p>
          <a:p>
            <a:pPr marL="641350" lvl="2" indent="-184150">
              <a:spcBef>
                <a:spcPct val="40000"/>
              </a:spcBef>
            </a:pPr>
            <a:r>
              <a:rPr lang="en-US" sz="1600">
                <a:cs typeface="Arial" charset="0"/>
              </a:rPr>
              <a:t>			L is the characteristic length in ft</a:t>
            </a:r>
          </a:p>
          <a:p>
            <a:pPr marL="641350" lvl="2" indent="-184150">
              <a:spcBef>
                <a:spcPct val="40000"/>
              </a:spcBef>
            </a:pPr>
            <a:r>
              <a:rPr lang="en-US" sz="1600">
                <a:cs typeface="Arial" charset="0"/>
              </a:rPr>
              <a:t>		</a:t>
            </a:r>
            <a:r>
              <a:rPr lang="el-GR" sz="1600">
                <a:cs typeface="Arial" charset="0"/>
              </a:rPr>
              <a:t> </a:t>
            </a:r>
            <a:r>
              <a:rPr lang="en-US" sz="1600">
                <a:cs typeface="Arial" charset="0"/>
              </a:rPr>
              <a:t>	</a:t>
            </a:r>
            <a:r>
              <a:rPr lang="el-GR" sz="1600">
                <a:cs typeface="Arial" charset="0"/>
              </a:rPr>
              <a:t>ν</a:t>
            </a:r>
            <a:r>
              <a:rPr lang="en-US" sz="1600">
                <a:cs typeface="Arial" charset="0"/>
              </a:rPr>
              <a:t> is the kinematic viscosity of the fluid  in ft</a:t>
            </a:r>
            <a:r>
              <a:rPr lang="en-US" sz="1600" baseline="30000">
                <a:cs typeface="Arial" charset="0"/>
              </a:rPr>
              <a:t>2</a:t>
            </a:r>
            <a:r>
              <a:rPr lang="en-US" sz="1600">
                <a:cs typeface="Arial" charset="0"/>
              </a:rPr>
              <a:t>/s</a:t>
            </a:r>
            <a:endParaRPr lang="en-US">
              <a:cs typeface="Arial" charset="0"/>
            </a:endParaRPr>
          </a:p>
          <a:p>
            <a:pPr marL="184150" lvl="1" indent="-184150">
              <a:spcBef>
                <a:spcPct val="40000"/>
              </a:spcBef>
            </a:pPr>
            <a:r>
              <a:rPr lang="en-US">
                <a:cs typeface="Arial" charset="0"/>
              </a:rPr>
              <a:t>Rn = 2.87E7 for full scale rotor blade tip with TSR = 10</a:t>
            </a:r>
          </a:p>
          <a:p>
            <a:pPr marL="184150" lvl="1" indent="-184150">
              <a:spcBef>
                <a:spcPct val="40000"/>
              </a:spcBef>
            </a:pPr>
            <a:r>
              <a:rPr lang="en-US">
                <a:cs typeface="Arial" charset="0"/>
              </a:rPr>
              <a:t>Rn = 2.79E4 for the Froude scaled rotor blade tip</a:t>
            </a:r>
          </a:p>
          <a:p>
            <a:pPr marL="184150" lvl="1" indent="-184150">
              <a:spcBef>
                <a:spcPct val="40000"/>
              </a:spcBef>
            </a:pPr>
            <a:r>
              <a:rPr lang="en-US">
                <a:cs typeface="Arial" charset="0"/>
              </a:rPr>
              <a:t>Thus, the model scale rotor blade hydrodynamic generated forces may not scale correctly since the ratio in Rn values is a factor of 1,000. This could change the lift and drag coefficient values that are based on Rn effects.  These differences in measured rotor lift and drag forces could effect the platform stability since rotor drag is a major contributor to the overall platform force.</a:t>
            </a:r>
            <a:endParaRPr lang="en-US" u="sng"/>
          </a:p>
        </p:txBody>
      </p:sp>
      <p:sp>
        <p:nvSpPr>
          <p:cNvPr id="75780" name="TextBox 4"/>
          <p:cNvSpPr txBox="1">
            <a:spLocks noChangeArrowheads="1"/>
          </p:cNvSpPr>
          <p:nvPr/>
        </p:nvSpPr>
        <p:spPr bwMode="auto">
          <a:xfrm>
            <a:off x="1524000" y="1219200"/>
            <a:ext cx="6553200" cy="400050"/>
          </a:xfrm>
          <a:prstGeom prst="rect">
            <a:avLst/>
          </a:prstGeom>
          <a:noFill/>
          <a:ln w="9525">
            <a:noFill/>
            <a:miter lim="800000"/>
            <a:headEnd/>
            <a:tailEnd/>
          </a:ln>
        </p:spPr>
        <p:txBody>
          <a:bodyPr>
            <a:spAutoFit/>
          </a:bodyPr>
          <a:lstStyle/>
          <a:p>
            <a:pPr algn="ctr"/>
            <a:r>
              <a:rPr lang="en-US" sz="2000" b="1">
                <a:solidFill>
                  <a:srgbClr val="0070C0"/>
                </a:solidFill>
              </a:rPr>
              <a:t>Model Test Reynold’s Number Scaling Effects</a:t>
            </a:r>
          </a:p>
        </p:txBody>
      </p:sp>
      <p:sp>
        <p:nvSpPr>
          <p:cNvPr id="75781"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559C4672-74D8-49DB-9D9D-7D5020BF1B20}" type="slidenum">
              <a:rPr lang="en-US" sz="1200" smtClean="0">
                <a:solidFill>
                  <a:schemeClr val="bg1"/>
                </a:solidFill>
              </a:rPr>
              <a:pPr algn="r"/>
              <a:t>59</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Technical Risk Reduction</a:t>
            </a:r>
          </a:p>
        </p:txBody>
      </p:sp>
      <p:sp>
        <p:nvSpPr>
          <p:cNvPr id="2" name="Rectangle 1"/>
          <p:cNvSpPr/>
          <p:nvPr/>
        </p:nvSpPr>
        <p:spPr>
          <a:xfrm>
            <a:off x="762000" y="1676400"/>
            <a:ext cx="7696200" cy="3392488"/>
          </a:xfrm>
          <a:prstGeom prst="rect">
            <a:avLst/>
          </a:prstGeom>
        </p:spPr>
        <p:txBody>
          <a:bodyPr>
            <a:spAutoFit/>
          </a:bodyPr>
          <a:lstStyle/>
          <a:p>
            <a:pPr marL="184150" lvl="1" indent="-184150">
              <a:spcBef>
                <a:spcPct val="40000"/>
              </a:spcBef>
              <a:defRPr/>
            </a:pPr>
            <a:r>
              <a:rPr lang="en-US" dirty="0"/>
              <a:t>In order to obtain the correct drag force on the model the nacelle/rotor assembly will be equipped with a motor/</a:t>
            </a:r>
            <a:r>
              <a:rPr lang="en-US" dirty="0" err="1"/>
              <a:t>tach</a:t>
            </a:r>
            <a:r>
              <a:rPr lang="en-US" dirty="0"/>
              <a:t>/encoder that will power the rotor blades and accurately measure the rotor rpm.</a:t>
            </a:r>
          </a:p>
          <a:p>
            <a:pPr marL="184150" lvl="1" indent="-184150">
              <a:spcBef>
                <a:spcPct val="40000"/>
              </a:spcBef>
              <a:defRPr/>
            </a:pPr>
            <a:r>
              <a:rPr lang="en-US" dirty="0"/>
              <a:t>The nacelle/rotor assembly will be capture towed in the basin mounted to a force measuring sensor that will record the drag load of the assembly as a function of rotor blade rpm.  The rpm that matches the scaled full-scale rotor drag force at the speed of interest will be used for the platform testing.  This ensures the correct rotor drag forces will be exerted on the platform for </a:t>
            </a:r>
            <a:r>
              <a:rPr lang="en-US"/>
              <a:t>stability evaluations.</a:t>
            </a:r>
            <a:endParaRPr lang="en-US" dirty="0"/>
          </a:p>
          <a:p>
            <a:pPr marL="641350" lvl="2" indent="-184150">
              <a:spcBef>
                <a:spcPct val="40000"/>
              </a:spcBef>
              <a:buFont typeface="Wingdings" pitchFamily="2" charset="2"/>
              <a:buChar char="§"/>
              <a:defRPr/>
            </a:pPr>
            <a:endParaRPr lang="en-US" dirty="0"/>
          </a:p>
          <a:p>
            <a:pPr lvl="1">
              <a:defRPr/>
            </a:pPr>
            <a:endParaRPr lang="en-US" sz="2000" dirty="0">
              <a:solidFill>
                <a:srgbClr val="272255"/>
              </a:solidFill>
              <a:latin typeface="Century Gothic"/>
              <a:cs typeface="Century Gothic"/>
            </a:endParaRPr>
          </a:p>
        </p:txBody>
      </p:sp>
      <p:sp>
        <p:nvSpPr>
          <p:cNvPr id="76804" name="TextBox 4"/>
          <p:cNvSpPr txBox="1">
            <a:spLocks noChangeArrowheads="1"/>
          </p:cNvSpPr>
          <p:nvPr/>
        </p:nvSpPr>
        <p:spPr bwMode="auto">
          <a:xfrm>
            <a:off x="1524000" y="1219200"/>
            <a:ext cx="6553200" cy="400050"/>
          </a:xfrm>
          <a:prstGeom prst="rect">
            <a:avLst/>
          </a:prstGeom>
          <a:noFill/>
          <a:ln w="9525">
            <a:noFill/>
            <a:miter lim="800000"/>
            <a:headEnd/>
            <a:tailEnd/>
          </a:ln>
        </p:spPr>
        <p:txBody>
          <a:bodyPr>
            <a:spAutoFit/>
          </a:bodyPr>
          <a:lstStyle/>
          <a:p>
            <a:pPr algn="ctr"/>
            <a:r>
              <a:rPr lang="en-US" sz="2000" b="1">
                <a:solidFill>
                  <a:srgbClr val="0070C0"/>
                </a:solidFill>
              </a:rPr>
              <a:t>Model Test Reynold’s Number Scaling Effects</a:t>
            </a:r>
          </a:p>
        </p:txBody>
      </p:sp>
      <p:sp>
        <p:nvSpPr>
          <p:cNvPr id="76805"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D554EBE0-8FC1-4A39-AA8C-1E7F9272F473}" type="slidenum">
              <a:rPr lang="en-US" sz="1200" smtClean="0">
                <a:solidFill>
                  <a:schemeClr val="bg1"/>
                </a:solidFill>
              </a:rPr>
              <a:pPr algn="r"/>
              <a:t>60</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Technical Risk Reduction</a:t>
            </a:r>
          </a:p>
        </p:txBody>
      </p:sp>
      <p:sp>
        <p:nvSpPr>
          <p:cNvPr id="2" name="Rectangle 1"/>
          <p:cNvSpPr/>
          <p:nvPr/>
        </p:nvSpPr>
        <p:spPr>
          <a:xfrm>
            <a:off x="762000" y="1676400"/>
            <a:ext cx="7696200" cy="4543425"/>
          </a:xfrm>
          <a:prstGeom prst="rect">
            <a:avLst/>
          </a:prstGeom>
        </p:spPr>
        <p:txBody>
          <a:bodyPr>
            <a:spAutoFit/>
          </a:bodyPr>
          <a:lstStyle/>
          <a:p>
            <a:pPr marL="184150" lvl="1" indent="-184150">
              <a:spcBef>
                <a:spcPct val="40000"/>
              </a:spcBef>
              <a:buFont typeface="Wingdings" pitchFamily="2" charset="2"/>
              <a:buChar char="§"/>
              <a:defRPr/>
            </a:pPr>
            <a:r>
              <a:rPr lang="en-US" dirty="0"/>
              <a:t>Tow tank testing scheduled for 23 April – 11 May 2012</a:t>
            </a:r>
          </a:p>
          <a:p>
            <a:pPr marL="184150" lvl="1" indent="-184150">
              <a:spcBef>
                <a:spcPct val="40000"/>
              </a:spcBef>
              <a:buFont typeface="Wingdings" pitchFamily="2" charset="2"/>
              <a:buChar char="§"/>
              <a:defRPr/>
            </a:pPr>
            <a:r>
              <a:rPr lang="en-US" dirty="0"/>
              <a:t>Testing consists of the following test scenarios:</a:t>
            </a:r>
          </a:p>
          <a:p>
            <a:pPr marL="641350" lvl="2" indent="-184150">
              <a:spcBef>
                <a:spcPct val="40000"/>
              </a:spcBef>
              <a:defRPr/>
            </a:pPr>
            <a:r>
              <a:rPr lang="en-US" dirty="0"/>
              <a:t>1.  Single nacelle/rotor assembly drag calibration</a:t>
            </a:r>
          </a:p>
          <a:p>
            <a:pPr marL="641350" lvl="2" indent="-184150">
              <a:spcBef>
                <a:spcPct val="40000"/>
              </a:spcBef>
              <a:defRPr/>
            </a:pPr>
            <a:r>
              <a:rPr lang="en-US" dirty="0"/>
              <a:t>2.  Captured model testing using build-up method</a:t>
            </a:r>
          </a:p>
          <a:p>
            <a:pPr marL="1257300" lvl="3" indent="-342900">
              <a:spcBef>
                <a:spcPct val="40000"/>
              </a:spcBef>
              <a:buFont typeface="+mj-lt"/>
              <a:buAutoNum type="alphaLcParenR"/>
              <a:defRPr/>
            </a:pPr>
            <a:r>
              <a:rPr lang="en-US" sz="1600" dirty="0"/>
              <a:t>Measure 6 DOF forces and moments of the platform using a pitch and yaw adjustable apparatus mounted on a submerged strut/sting</a:t>
            </a:r>
          </a:p>
          <a:p>
            <a:pPr marL="1257300" lvl="3" indent="-342900">
              <a:spcBef>
                <a:spcPct val="40000"/>
              </a:spcBef>
              <a:buFont typeface="+mj-lt"/>
              <a:buAutoNum type="alphaLcParenR"/>
              <a:defRPr/>
            </a:pPr>
            <a:r>
              <a:rPr lang="en-US" sz="1600" dirty="0"/>
              <a:t>Support Structure (Truss) only</a:t>
            </a:r>
          </a:p>
          <a:p>
            <a:pPr marL="1257300" lvl="3" indent="-342900">
              <a:spcBef>
                <a:spcPct val="40000"/>
              </a:spcBef>
              <a:buFont typeface="+mj-lt"/>
              <a:buAutoNum type="alphaLcParenR"/>
              <a:defRPr/>
            </a:pPr>
            <a:r>
              <a:rPr lang="en-US" sz="1600" dirty="0"/>
              <a:t>Truss + nacelles (4ea, no rotor blades)</a:t>
            </a:r>
          </a:p>
          <a:p>
            <a:pPr marL="1257300" lvl="3" indent="-342900">
              <a:spcBef>
                <a:spcPct val="40000"/>
              </a:spcBef>
              <a:buFont typeface="+mj-lt"/>
              <a:buAutoNum type="alphaLcParenR"/>
              <a:defRPr/>
            </a:pPr>
            <a:r>
              <a:rPr lang="en-US" sz="1600" dirty="0"/>
              <a:t>Truss + nacelles  (4ea) + rotor blades (4 sets)</a:t>
            </a:r>
          </a:p>
          <a:p>
            <a:pPr marL="1257300" lvl="3" indent="-342900">
              <a:spcBef>
                <a:spcPct val="40000"/>
              </a:spcBef>
              <a:buFont typeface="+mj-lt"/>
              <a:buAutoNum type="alphaLcParenR"/>
              <a:defRPr/>
            </a:pPr>
            <a:r>
              <a:rPr lang="en-US" sz="1600" dirty="0"/>
              <a:t>Pitch angle variation -25° to +25°</a:t>
            </a:r>
          </a:p>
          <a:p>
            <a:pPr marL="1257300" lvl="3" indent="-342900">
              <a:spcBef>
                <a:spcPct val="40000"/>
              </a:spcBef>
              <a:buFont typeface="+mj-lt"/>
              <a:buAutoNum type="alphaLcParenR"/>
              <a:defRPr/>
            </a:pPr>
            <a:r>
              <a:rPr lang="en-US" sz="1600" dirty="0"/>
              <a:t>Yaw angle variation -40° to +40°</a:t>
            </a:r>
          </a:p>
          <a:p>
            <a:pPr marL="184150" lvl="1" indent="-184150">
              <a:spcBef>
                <a:spcPct val="40000"/>
              </a:spcBef>
              <a:buFont typeface="Wingdings" pitchFamily="2" charset="2"/>
              <a:buChar char="§"/>
              <a:defRPr/>
            </a:pPr>
            <a:endParaRPr lang="en-US" dirty="0"/>
          </a:p>
          <a:p>
            <a:pPr lvl="1">
              <a:defRPr/>
            </a:pPr>
            <a:endParaRPr lang="en-US" sz="2000" dirty="0">
              <a:solidFill>
                <a:srgbClr val="272255"/>
              </a:solidFill>
              <a:latin typeface="Century Gothic"/>
              <a:cs typeface="Century Gothic"/>
            </a:endParaRPr>
          </a:p>
        </p:txBody>
      </p:sp>
      <p:sp>
        <p:nvSpPr>
          <p:cNvPr id="77828"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Scale Model Testing</a:t>
            </a:r>
          </a:p>
        </p:txBody>
      </p:sp>
      <p:sp>
        <p:nvSpPr>
          <p:cNvPr id="77829"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61D91F6E-1E48-4527-B2FA-CCBACEEA1D8A}" type="slidenum">
              <a:rPr lang="en-US" sz="1200" smtClean="0">
                <a:solidFill>
                  <a:schemeClr val="bg1"/>
                </a:solidFill>
              </a:rPr>
              <a:pPr algn="r"/>
              <a:t>61</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Technical Risk Reduction</a:t>
            </a:r>
          </a:p>
        </p:txBody>
      </p:sp>
      <p:sp>
        <p:nvSpPr>
          <p:cNvPr id="2" name="Rectangle 1"/>
          <p:cNvSpPr/>
          <p:nvPr/>
        </p:nvSpPr>
        <p:spPr>
          <a:xfrm>
            <a:off x="762000" y="1676400"/>
            <a:ext cx="7696200" cy="4000500"/>
          </a:xfrm>
          <a:prstGeom prst="rect">
            <a:avLst/>
          </a:prstGeom>
        </p:spPr>
        <p:txBody>
          <a:bodyPr>
            <a:spAutoFit/>
          </a:bodyPr>
          <a:lstStyle/>
          <a:p>
            <a:pPr marL="184150" lvl="1" indent="-184150">
              <a:spcBef>
                <a:spcPct val="40000"/>
              </a:spcBef>
              <a:buFont typeface="Arial" pitchFamily="34" charset="0"/>
              <a:buChar char="•"/>
              <a:defRPr/>
            </a:pPr>
            <a:r>
              <a:rPr lang="en-US" dirty="0"/>
              <a:t>Testing scenarios (cont’d):</a:t>
            </a:r>
            <a:endParaRPr lang="en-US" u="sng" dirty="0"/>
          </a:p>
          <a:p>
            <a:pPr marL="641350" lvl="2" indent="-184150">
              <a:spcBef>
                <a:spcPct val="40000"/>
              </a:spcBef>
              <a:defRPr/>
            </a:pPr>
            <a:r>
              <a:rPr lang="en-US" dirty="0"/>
              <a:t>3.  Free-towing of the C-Plane platform using a simulated mooring system</a:t>
            </a:r>
          </a:p>
          <a:p>
            <a:pPr marL="1257300" lvl="3" indent="-342900">
              <a:spcBef>
                <a:spcPct val="40000"/>
              </a:spcBef>
              <a:buFont typeface="+mj-lt"/>
              <a:buAutoNum type="alphaLcParenR"/>
              <a:defRPr/>
            </a:pPr>
            <a:r>
              <a:rPr lang="en-US" sz="1600" dirty="0"/>
              <a:t>Free-tow of the platform may be performed with the model inverted and the simulated mooring lines anchored to the underside of the tow carriage.  Model ballasting and the effects of gravity and buoyancy will need to be investigated for feasibility for the inverted mode.  With this test method changing the locations of the mooring lines would be simple and can simulate off-axis current directions.</a:t>
            </a:r>
          </a:p>
          <a:p>
            <a:pPr marL="1257300" lvl="3" indent="-342900">
              <a:spcBef>
                <a:spcPct val="40000"/>
              </a:spcBef>
              <a:buFont typeface="+mj-lt"/>
              <a:buAutoNum type="alphaLcParenR"/>
              <a:defRPr/>
            </a:pPr>
            <a:r>
              <a:rPr lang="en-US" sz="1600" dirty="0"/>
              <a:t>Free-tow of the upright platform using a framework protruding into the water to anchor the mooring lines.   Gravity and buoyancy effects are acting in the proper manner for stability assessment.  Performing off-axis test conditions may be more difficult.</a:t>
            </a:r>
          </a:p>
          <a:p>
            <a:pPr lvl="1">
              <a:defRPr/>
            </a:pPr>
            <a:endParaRPr lang="en-US" sz="2000" dirty="0">
              <a:solidFill>
                <a:srgbClr val="272255"/>
              </a:solidFill>
              <a:latin typeface="Century Gothic"/>
              <a:cs typeface="Century Gothic"/>
            </a:endParaRPr>
          </a:p>
        </p:txBody>
      </p:sp>
      <p:sp>
        <p:nvSpPr>
          <p:cNvPr id="78852"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Scale Model Testing</a:t>
            </a:r>
          </a:p>
        </p:txBody>
      </p:sp>
      <p:sp>
        <p:nvSpPr>
          <p:cNvPr id="78853"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871E36B6-853C-4E08-91A9-5389EC54FF8B}" type="slidenum">
              <a:rPr lang="en-US" sz="1200" smtClean="0">
                <a:solidFill>
                  <a:schemeClr val="bg1"/>
                </a:solidFill>
              </a:rPr>
              <a:pPr algn="r"/>
              <a:t>62</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Technical Risk Reduction</a:t>
            </a:r>
          </a:p>
        </p:txBody>
      </p:sp>
      <p:sp>
        <p:nvSpPr>
          <p:cNvPr id="2" name="Rectangle 1"/>
          <p:cNvSpPr/>
          <p:nvPr/>
        </p:nvSpPr>
        <p:spPr>
          <a:xfrm>
            <a:off x="762000" y="1676400"/>
            <a:ext cx="7696200" cy="3533775"/>
          </a:xfrm>
          <a:prstGeom prst="rect">
            <a:avLst/>
          </a:prstGeom>
        </p:spPr>
        <p:txBody>
          <a:bodyPr>
            <a:spAutoFit/>
          </a:bodyPr>
          <a:lstStyle/>
          <a:p>
            <a:pPr marL="342900" lvl="1" indent="-342900">
              <a:spcBef>
                <a:spcPct val="40000"/>
              </a:spcBef>
              <a:buFont typeface="Arial" pitchFamily="34" charset="0"/>
              <a:buChar char="•"/>
              <a:defRPr/>
            </a:pPr>
            <a:r>
              <a:rPr lang="en-US" dirty="0"/>
              <a:t>Data Analysis</a:t>
            </a:r>
          </a:p>
          <a:p>
            <a:pPr marL="800100" lvl="2" indent="-342900">
              <a:spcBef>
                <a:spcPct val="40000"/>
              </a:spcBef>
              <a:buFont typeface="+mj-lt"/>
              <a:buAutoNum type="arabicParenR"/>
              <a:defRPr/>
            </a:pPr>
            <a:r>
              <a:rPr lang="en-US" sz="1600" dirty="0"/>
              <a:t>Forces and moment data obtained from testing will be used to predict the full scale forces and moments acting on the platform</a:t>
            </a:r>
          </a:p>
          <a:p>
            <a:pPr marL="800100" lvl="2" indent="-342900">
              <a:spcBef>
                <a:spcPct val="40000"/>
              </a:spcBef>
              <a:buFont typeface="+mj-lt"/>
              <a:buAutoNum type="arabicParenR"/>
              <a:defRPr/>
            </a:pPr>
            <a:r>
              <a:rPr lang="en-US" sz="1600" dirty="0"/>
              <a:t>Forces and moments data plotted with respect to pitch and yaw angle will be used to compute hydrodynamic coefficients for comparison with analysis coefficients used to predict platform stability.  Stability analyses will be recomputed using revised coefficients.</a:t>
            </a:r>
          </a:p>
          <a:p>
            <a:pPr marL="800100" lvl="2" indent="-342900">
              <a:spcBef>
                <a:spcPct val="40000"/>
              </a:spcBef>
              <a:buFont typeface="+mj-lt"/>
              <a:buAutoNum type="arabicParenR"/>
              <a:defRPr/>
            </a:pPr>
            <a:r>
              <a:rPr lang="en-US" sz="1600" dirty="0"/>
              <a:t>Video from the free-tow testing will be reviewed for platform behavior indicating instability regions.</a:t>
            </a:r>
          </a:p>
          <a:p>
            <a:pPr marL="800100" lvl="2" indent="-342900">
              <a:spcBef>
                <a:spcPct val="40000"/>
              </a:spcBef>
              <a:buFont typeface="+mj-lt"/>
              <a:buAutoNum type="arabicParenR"/>
              <a:defRPr/>
            </a:pPr>
            <a:r>
              <a:rPr lang="en-US" sz="1600" dirty="0"/>
              <a:t>Above data analysis will be used to feed design changes to the prior to Critical Design Review and reduce the TRL</a:t>
            </a:r>
            <a:endParaRPr lang="en-US" dirty="0"/>
          </a:p>
          <a:p>
            <a:pPr lvl="1">
              <a:defRPr/>
            </a:pPr>
            <a:endParaRPr lang="en-US" sz="2000" dirty="0">
              <a:solidFill>
                <a:srgbClr val="272255"/>
              </a:solidFill>
              <a:latin typeface="Century Gothic"/>
              <a:cs typeface="Century Gothic"/>
            </a:endParaRPr>
          </a:p>
        </p:txBody>
      </p:sp>
      <p:sp>
        <p:nvSpPr>
          <p:cNvPr id="79876"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Scale Model Testing</a:t>
            </a:r>
          </a:p>
        </p:txBody>
      </p:sp>
      <p:sp>
        <p:nvSpPr>
          <p:cNvPr id="79877" name="Slide Number Placeholder 20"/>
          <p:cNvSpPr>
            <a:spLocks noGrp="1"/>
          </p:cNvSpPr>
          <p:nvPr>
            <p:ph type="sldNum" sz="quarter" idx="12"/>
          </p:nvPr>
        </p:nvSpPr>
        <p:spPr bwMode="auto">
          <a:xfrm>
            <a:off x="7010400" y="6629400"/>
            <a:ext cx="2133600" cy="381000"/>
          </a:xfrm>
          <a:noFill/>
          <a:ln>
            <a:miter lim="800000"/>
            <a:headEnd/>
            <a:tailEnd/>
          </a:ln>
        </p:spPr>
        <p:txBody>
          <a:bodyPr vert="horz" wrap="square" lIns="91440" tIns="45720" rIns="91440" bIns="45720" numCol="1" anchor="t" anchorCtr="0" compatLnSpc="1">
            <a:prstTxWarp prst="textNoShape">
              <a:avLst/>
            </a:prstTxWarp>
          </a:bodyPr>
          <a:lstStyle/>
          <a:p>
            <a:pPr algn="r"/>
            <a:r>
              <a:rPr lang="en-US" sz="1200" smtClean="0">
                <a:solidFill>
                  <a:schemeClr val="bg1"/>
                </a:solidFill>
              </a:rPr>
              <a:t>NSWC </a:t>
            </a:r>
            <a:fld id="{B0549456-446C-44E9-94E2-96D461EAECA2}" type="slidenum">
              <a:rPr lang="en-US" sz="1200" smtClean="0">
                <a:solidFill>
                  <a:schemeClr val="bg1"/>
                </a:solidFill>
              </a:rPr>
              <a:pPr algn="r"/>
              <a:t>63</a:t>
            </a:fld>
            <a:endParaRPr lang="en-US" sz="1200" smtClean="0">
              <a:solidFill>
                <a:schemeClr val="bg1"/>
              </a:solidFill>
            </a:endParaRPr>
          </a:p>
        </p:txBody>
      </p:sp>
    </p:spTree>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Accomplishments and Results</a:t>
            </a:r>
          </a:p>
        </p:txBody>
      </p:sp>
      <p:sp>
        <p:nvSpPr>
          <p:cNvPr id="80899" name="Content Placeholder 2"/>
          <p:cNvSpPr>
            <a:spLocks noGrp="1"/>
          </p:cNvSpPr>
          <p:nvPr>
            <p:ph idx="1"/>
          </p:nvPr>
        </p:nvSpPr>
        <p:spPr/>
        <p:txBody>
          <a:bodyPr/>
          <a:lstStyle/>
          <a:p>
            <a:pPr eaLnBrk="1" hangingPunct="1">
              <a:buFont typeface="Arial" charset="0"/>
              <a:buNone/>
            </a:pPr>
            <a:r>
              <a:rPr lang="en-US" sz="1800" smtClean="0">
                <a:solidFill>
                  <a:srgbClr val="272255"/>
                </a:solidFill>
                <a:latin typeface="Century Gothic" pitchFamily="34" charset="0"/>
                <a:ea typeface="ＭＳ Ｐゴシック" pitchFamily="34" charset="-128"/>
                <a:cs typeface="Century Gothic" pitchFamily="34" charset="0"/>
              </a:rPr>
              <a:t>Flightlab predicted rotor forces and moments results have confidently correlated with ARL rotor results to be able to use the rotorcraft code output for hydrodynamic coefficient generation.</a:t>
            </a:r>
          </a:p>
          <a:p>
            <a:pPr eaLnBrk="1" hangingPunct="1">
              <a:buFont typeface="Arial" charset="0"/>
              <a:buNone/>
            </a:pPr>
            <a:r>
              <a:rPr lang="en-US" sz="1800" smtClean="0">
                <a:solidFill>
                  <a:srgbClr val="272255"/>
                </a:solidFill>
                <a:latin typeface="Century Gothic" pitchFamily="34" charset="0"/>
                <a:ea typeface="ＭＳ Ｐゴシック" pitchFamily="34" charset="-128"/>
                <a:cs typeface="Century Gothic" pitchFamily="34" charset="0"/>
              </a:rPr>
              <a:t>DCAB software code has been modified to accept multiple bodies (multiple nacelles) and mooring lines for hydrodynamic analyses (with limited verification to test data).</a:t>
            </a:r>
          </a:p>
          <a:p>
            <a:pPr eaLnBrk="1" hangingPunct="1">
              <a:buFont typeface="Arial" charset="0"/>
              <a:buNone/>
            </a:pPr>
            <a:r>
              <a:rPr lang="en-US" sz="1800" smtClean="0">
                <a:solidFill>
                  <a:srgbClr val="272255"/>
                </a:solidFill>
                <a:latin typeface="Century Gothic" pitchFamily="34" charset="0"/>
                <a:ea typeface="ＭＳ Ｐゴシック" pitchFamily="34" charset="-128"/>
                <a:cs typeface="Century Gothic" pitchFamily="34" charset="0"/>
              </a:rPr>
              <a:t>A passive depth increasing platform (without use of a wing or control surfaces) has been preliminarily analyzed that seeks a slower current velocity when the local velocity exceeds 1.6m/s.</a:t>
            </a:r>
          </a:p>
          <a:p>
            <a:pPr eaLnBrk="1" hangingPunct="1">
              <a:buFont typeface="Arial" charset="0"/>
              <a:buNone/>
            </a:pPr>
            <a:r>
              <a:rPr lang="en-US" sz="1800" smtClean="0">
                <a:solidFill>
                  <a:srgbClr val="272255"/>
                </a:solidFill>
                <a:latin typeface="Century Gothic" pitchFamily="34" charset="0"/>
                <a:ea typeface="ＭＳ Ｐゴシック" pitchFamily="34" charset="-128"/>
                <a:cs typeface="Century Gothic" pitchFamily="34" charset="0"/>
              </a:rPr>
              <a:t>Preliminary structural analysis has been conducted on a Wing-shaped and Truss-shaped nacelle/rotor support structure with results favoring the truss structure</a:t>
            </a:r>
          </a:p>
          <a:p>
            <a:pPr eaLnBrk="1" hangingPunct="1">
              <a:buFont typeface="Arial" charset="0"/>
              <a:buNone/>
            </a:pPr>
            <a:r>
              <a:rPr lang="en-US" sz="1800" smtClean="0">
                <a:solidFill>
                  <a:srgbClr val="272255"/>
                </a:solidFill>
                <a:latin typeface="Century Gothic" pitchFamily="34" charset="0"/>
                <a:ea typeface="ＭＳ Ｐゴシック" pitchFamily="34" charset="-128"/>
                <a:cs typeface="Century Gothic" pitchFamily="34" charset="0"/>
              </a:rPr>
              <a:t>The Truss Support Structure has been structurally analyzed to reduce pipe member sizes in order to reduce weight and cost and capable of tailoring the structure to the net buoyancy requirements.</a:t>
            </a:r>
            <a:endParaRPr lang="en-US" sz="2000" smtClean="0">
              <a:solidFill>
                <a:srgbClr val="272255"/>
              </a:solidFill>
              <a:latin typeface="Century Gothic" pitchFamily="34" charset="0"/>
              <a:ea typeface="ＭＳ Ｐゴシック" pitchFamily="34" charset="-128"/>
              <a:cs typeface="Century Gothic" pitchFamily="34" charset="0"/>
            </a:endParaRPr>
          </a:p>
          <a:p>
            <a:pPr eaLnBrk="1" hangingPunct="1">
              <a:buFont typeface="Arial" charset="0"/>
              <a:buNone/>
            </a:pPr>
            <a:endParaRPr lang="en-US" smtClean="0">
              <a:latin typeface="Arial" charset="0"/>
              <a:ea typeface="ＭＳ Ｐゴシック" pitchFamily="34" charset="-128"/>
              <a:cs typeface="Century Gothic" pitchFamily="34" charset="0"/>
            </a:endParaRPr>
          </a:p>
        </p:txBody>
      </p:sp>
      <p:sp>
        <p:nvSpPr>
          <p:cNvPr id="80900"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Platform Static &amp; Hydrodynamic Stability</a:t>
            </a: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Purpose, Objectives, &amp; Integration</a:t>
            </a:r>
          </a:p>
        </p:txBody>
      </p:sp>
      <p:sp>
        <p:nvSpPr>
          <p:cNvPr id="21507" name="Content Placeholder 2"/>
          <p:cNvSpPr>
            <a:spLocks noGrp="1"/>
          </p:cNvSpPr>
          <p:nvPr>
            <p:ph idx="1"/>
          </p:nvPr>
        </p:nvSpPr>
        <p:spPr/>
        <p:txBody>
          <a:bodyPr/>
          <a:lstStyle/>
          <a:p>
            <a:pPr marL="342900" lvl="1" indent="-342900" eaLnBrk="1" hangingPunct="1">
              <a:buFont typeface="Arial" charset="0"/>
              <a:buNone/>
            </a:pPr>
            <a:endParaRPr lang="en-US" sz="1800" smtClean="0">
              <a:solidFill>
                <a:srgbClr val="272255"/>
              </a:solidFill>
              <a:latin typeface="Century Gothic" pitchFamily="34" charset="0"/>
              <a:ea typeface="ＭＳ Ｐゴシック" pitchFamily="34" charset="-128"/>
              <a:cs typeface="Century Gothic" pitchFamily="34" charset="0"/>
            </a:endParaRPr>
          </a:p>
          <a:p>
            <a:pPr marL="342900" lvl="1" indent="-342900" eaLnBrk="1" hangingPunct="1">
              <a:buFont typeface="Arial" charset="0"/>
              <a:buNone/>
            </a:pPr>
            <a:r>
              <a:rPr lang="en-US" sz="1800" smtClean="0">
                <a:solidFill>
                  <a:srgbClr val="272255"/>
                </a:solidFill>
                <a:latin typeface="Century Gothic" pitchFamily="34" charset="0"/>
                <a:ea typeface="ＭＳ Ｐゴシック" pitchFamily="34" charset="-128"/>
                <a:cs typeface="Century Gothic" pitchFamily="34" charset="0"/>
              </a:rPr>
              <a:t>The Support Structure (whether Wing-shaped or Truss-shaped) structural support for the four (4) nacelles along the span and provides the structural and hydrostatic locations of the mooring points for the vertical and forward mooring lines.</a:t>
            </a:r>
          </a:p>
          <a:p>
            <a:pPr marL="342900" lvl="1" indent="-342900" eaLnBrk="1" hangingPunct="1">
              <a:buFont typeface="Arial" charset="0"/>
              <a:buNone/>
            </a:pPr>
            <a:r>
              <a:rPr lang="en-US" sz="1800" smtClean="0">
                <a:solidFill>
                  <a:srgbClr val="272255"/>
                </a:solidFill>
                <a:latin typeface="Century Gothic" pitchFamily="34" charset="0"/>
                <a:ea typeface="ＭＳ Ｐゴシック" pitchFamily="34" charset="-128"/>
                <a:cs typeface="Century Gothic" pitchFamily="34" charset="0"/>
              </a:rPr>
              <a:t>The Support Structure can provide various nacelle/rotor mounting configurations such as 4-Downwind (DW) rotors, 4-Upwind (UW) rotors or a 2-DW &amp; 2-UW configuration. Each configuration has its unique set of advantages and disadvantages and effects the rotor structural and performance parameters.</a:t>
            </a:r>
          </a:p>
          <a:p>
            <a:pPr marL="342900" lvl="1" indent="-342900" eaLnBrk="1" hangingPunct="1">
              <a:buFont typeface="Arial" charset="0"/>
              <a:buNone/>
            </a:pPr>
            <a:r>
              <a:rPr lang="en-US" sz="1800" smtClean="0">
                <a:solidFill>
                  <a:srgbClr val="272255"/>
                </a:solidFill>
                <a:latin typeface="Century Gothic" pitchFamily="34" charset="0"/>
                <a:ea typeface="ＭＳ Ｐゴシック" pitchFamily="34" charset="-128"/>
                <a:cs typeface="Century Gothic" pitchFamily="34" charset="0"/>
              </a:rPr>
              <a:t>The Support Structure should be of minimum weight with the capability to provide the necessary structural rigidity for all load cases (static and dynamic) and provide the required net buoyancy at a cost that is within expected target costs.</a:t>
            </a:r>
          </a:p>
        </p:txBody>
      </p:sp>
      <p:sp>
        <p:nvSpPr>
          <p:cNvPr id="21508"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Nacelle Support Structure</a:t>
            </a: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Purpose, Objectives, &amp; Integration</a:t>
            </a:r>
          </a:p>
        </p:txBody>
      </p:sp>
      <p:sp>
        <p:nvSpPr>
          <p:cNvPr id="22531" name="Content Placeholder 2"/>
          <p:cNvSpPr>
            <a:spLocks noGrp="1"/>
          </p:cNvSpPr>
          <p:nvPr>
            <p:ph idx="1"/>
          </p:nvPr>
        </p:nvSpPr>
        <p:spPr/>
        <p:txBody>
          <a:bodyPr/>
          <a:lstStyle/>
          <a:p>
            <a:pPr marL="342900" lvl="1" indent="-342900" eaLnBrk="1" hangingPunct="1">
              <a:buFont typeface="Arial" charset="0"/>
              <a:buNone/>
            </a:pPr>
            <a:endParaRPr lang="en-US" sz="1800" smtClean="0">
              <a:solidFill>
                <a:srgbClr val="272255"/>
              </a:solidFill>
              <a:latin typeface="Century Gothic" pitchFamily="34" charset="0"/>
              <a:ea typeface="ＭＳ Ｐゴシック" pitchFamily="34" charset="-128"/>
              <a:cs typeface="Century Gothic" pitchFamily="34" charset="0"/>
            </a:endParaRPr>
          </a:p>
          <a:p>
            <a:pPr marL="342900" lvl="1" indent="-342900" eaLnBrk="1" hangingPunct="1">
              <a:buFont typeface="Arial" charset="0"/>
              <a:buNone/>
            </a:pPr>
            <a:r>
              <a:rPr lang="en-US" sz="1800" smtClean="0">
                <a:solidFill>
                  <a:srgbClr val="272255"/>
                </a:solidFill>
                <a:latin typeface="Century Gothic" pitchFamily="34" charset="0"/>
                <a:ea typeface="ＭＳ Ｐゴシック" pitchFamily="34" charset="-128"/>
                <a:cs typeface="Century Gothic" pitchFamily="34" charset="0"/>
              </a:rPr>
              <a:t>The Support Structure (whether Wing-shaped or Truss-shaped) structural support for the four (4) nacelles along the span and provides the structural and hydrostatic locations of the mooring points for the vertical and forward mooring lines.</a:t>
            </a:r>
          </a:p>
          <a:p>
            <a:pPr marL="342900" lvl="1" indent="-342900" eaLnBrk="1" hangingPunct="1">
              <a:buFont typeface="Arial" charset="0"/>
              <a:buNone/>
            </a:pPr>
            <a:r>
              <a:rPr lang="en-US" sz="1800" smtClean="0">
                <a:solidFill>
                  <a:srgbClr val="272255"/>
                </a:solidFill>
                <a:latin typeface="Century Gothic" pitchFamily="34" charset="0"/>
                <a:ea typeface="ＭＳ Ｐゴシック" pitchFamily="34" charset="-128"/>
                <a:cs typeface="Century Gothic" pitchFamily="34" charset="0"/>
              </a:rPr>
              <a:t>The Support Structure can provide various nacelle/rotor mounting configurations such as 4-Downwind (DW) rotors, 4-Upwind (UW) rotors or a 2-DW &amp; 2-UW configuration. Each configuration has its unique set of advantages and disadvantages and effects the rotor structural and performance parameters.</a:t>
            </a:r>
          </a:p>
          <a:p>
            <a:pPr marL="342900" lvl="1" indent="-342900" eaLnBrk="1" hangingPunct="1">
              <a:buFont typeface="Arial" charset="0"/>
              <a:buNone/>
            </a:pPr>
            <a:r>
              <a:rPr lang="en-US" sz="1800" smtClean="0">
                <a:solidFill>
                  <a:srgbClr val="272255"/>
                </a:solidFill>
                <a:latin typeface="Century Gothic" pitchFamily="34" charset="0"/>
                <a:ea typeface="ＭＳ Ｐゴシック" pitchFamily="34" charset="-128"/>
                <a:cs typeface="Century Gothic" pitchFamily="34" charset="0"/>
              </a:rPr>
              <a:t>The Support Structure should be of minimum weight with the capability to provide the necessary structural rigidity for all load cases (static and dynamic) and provide the required net buoyancy at a cost that is within expected target costs.</a:t>
            </a:r>
          </a:p>
        </p:txBody>
      </p:sp>
      <p:sp>
        <p:nvSpPr>
          <p:cNvPr id="22532"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Nacelle Support Structure</a:t>
            </a: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28600" y="76200"/>
            <a:ext cx="8458200" cy="762000"/>
          </a:xfrm>
        </p:spPr>
        <p:txBody>
          <a:bodyPr/>
          <a:lstStyle/>
          <a:p>
            <a:pPr eaLnBrk="1" hangingPunct="1"/>
            <a:r>
              <a:rPr lang="en-US" sz="3200" smtClean="0">
                <a:latin typeface="Century Gothic" pitchFamily="34" charset="0"/>
                <a:ea typeface="ＭＳ Ｐゴシック" pitchFamily="34" charset="-128"/>
                <a:cs typeface="Century Gothic" pitchFamily="34" charset="0"/>
              </a:rPr>
              <a:t>Purpose, Objectives, &amp; Integration</a:t>
            </a:r>
          </a:p>
        </p:txBody>
      </p:sp>
      <p:sp>
        <p:nvSpPr>
          <p:cNvPr id="23555" name="Content Placeholder 2"/>
          <p:cNvSpPr>
            <a:spLocks noGrp="1"/>
          </p:cNvSpPr>
          <p:nvPr>
            <p:ph idx="1"/>
          </p:nvPr>
        </p:nvSpPr>
        <p:spPr/>
        <p:txBody>
          <a:bodyPr/>
          <a:lstStyle/>
          <a:p>
            <a:pPr marL="342900" lvl="1" indent="-342900" eaLnBrk="1" hangingPunct="1">
              <a:buFont typeface="Arial" charset="0"/>
              <a:buNone/>
            </a:pPr>
            <a:endParaRPr lang="en-US" sz="1800" smtClean="0">
              <a:solidFill>
                <a:srgbClr val="272255"/>
              </a:solidFill>
              <a:latin typeface="Century Gothic" pitchFamily="34" charset="0"/>
              <a:ea typeface="ＭＳ Ｐゴシック" pitchFamily="34" charset="-128"/>
              <a:cs typeface="Century Gothic" pitchFamily="34" charset="0"/>
            </a:endParaRPr>
          </a:p>
          <a:p>
            <a:pPr marL="342900" lvl="1" indent="-342900" eaLnBrk="1" hangingPunct="1">
              <a:buFont typeface="Arial" charset="0"/>
              <a:buNone/>
            </a:pPr>
            <a:r>
              <a:rPr lang="en-US" sz="1800" smtClean="0">
                <a:solidFill>
                  <a:srgbClr val="272255"/>
                </a:solidFill>
                <a:latin typeface="Century Gothic" pitchFamily="34" charset="0"/>
                <a:ea typeface="ＭＳ Ｐゴシック" pitchFamily="34" charset="-128"/>
                <a:cs typeface="Century Gothic" pitchFamily="34" charset="0"/>
              </a:rPr>
              <a:t>The Support Structure (whether Wing-shaped or Truss-shaped) structural support for the four (4) nacelles along the span and provides the structural and hydrostatic locations of the mooring points for the vertical and forward mooring lines.</a:t>
            </a:r>
          </a:p>
          <a:p>
            <a:pPr marL="342900" lvl="1" indent="-342900" eaLnBrk="1" hangingPunct="1">
              <a:buFont typeface="Arial" charset="0"/>
              <a:buNone/>
            </a:pPr>
            <a:r>
              <a:rPr lang="en-US" sz="1800" smtClean="0">
                <a:solidFill>
                  <a:srgbClr val="272255"/>
                </a:solidFill>
                <a:latin typeface="Century Gothic" pitchFamily="34" charset="0"/>
                <a:ea typeface="ＭＳ Ｐゴシック" pitchFamily="34" charset="-128"/>
                <a:cs typeface="Century Gothic" pitchFamily="34" charset="0"/>
              </a:rPr>
              <a:t>The Support Structure can provide various nacelle/rotor mounting configurations such as 4-Downwind (DW) rotors, 4-Upwind (UW) rotors or a 2-DW &amp; 2-UW configuration. Each configuration has its unique set of advantages and disadvantages and effects the rotor structural and performance parameters.</a:t>
            </a:r>
          </a:p>
          <a:p>
            <a:pPr marL="342900" lvl="1" indent="-342900" eaLnBrk="1" hangingPunct="1">
              <a:buFont typeface="Arial" charset="0"/>
              <a:buNone/>
            </a:pPr>
            <a:r>
              <a:rPr lang="en-US" sz="1800" smtClean="0">
                <a:solidFill>
                  <a:srgbClr val="272255"/>
                </a:solidFill>
                <a:latin typeface="Century Gothic" pitchFamily="34" charset="0"/>
                <a:ea typeface="ＭＳ Ｐゴシック" pitchFamily="34" charset="-128"/>
                <a:cs typeface="Century Gothic" pitchFamily="34" charset="0"/>
              </a:rPr>
              <a:t>The Support Structure should be of minimum weight with the capability to provide the necessary structural rigidity for all load cases (static and dynamic) and provide the required net buoyancy at a cost that is within expected target costs.</a:t>
            </a:r>
          </a:p>
        </p:txBody>
      </p:sp>
      <p:sp>
        <p:nvSpPr>
          <p:cNvPr id="23556" name="TextBox 3"/>
          <p:cNvSpPr txBox="1">
            <a:spLocks noChangeArrowheads="1"/>
          </p:cNvSpPr>
          <p:nvPr/>
        </p:nvSpPr>
        <p:spPr bwMode="auto">
          <a:xfrm>
            <a:off x="1371600" y="1066800"/>
            <a:ext cx="6553200" cy="400050"/>
          </a:xfrm>
          <a:prstGeom prst="rect">
            <a:avLst/>
          </a:prstGeom>
          <a:noFill/>
          <a:ln w="9525">
            <a:noFill/>
            <a:miter lim="800000"/>
            <a:headEnd/>
            <a:tailEnd/>
          </a:ln>
        </p:spPr>
        <p:txBody>
          <a:bodyPr>
            <a:spAutoFit/>
          </a:bodyPr>
          <a:lstStyle/>
          <a:p>
            <a:pPr algn="ctr"/>
            <a:r>
              <a:rPr lang="en-US" sz="2000" b="1">
                <a:solidFill>
                  <a:srgbClr val="0070C0"/>
                </a:solidFill>
              </a:rPr>
              <a:t>Nacelle Support Structure</a:t>
            </a:r>
          </a:p>
        </p:txBody>
      </p:sp>
    </p:spTree>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26303</TotalTime>
  <Words>4645</Words>
  <Application>Microsoft Office PowerPoint</Application>
  <PresentationFormat>On-screen Show (4:3)</PresentationFormat>
  <Paragraphs>683</Paragraphs>
  <Slides>65</Slides>
  <Notes>4</Notes>
  <HiddenSlides>0</HiddenSlides>
  <MMClips>0</MMClips>
  <ScaleCrop>false</ScaleCrop>
  <HeadingPairs>
    <vt:vector size="4" baseType="variant">
      <vt:variant>
        <vt:lpstr>Theme</vt:lpstr>
      </vt:variant>
      <vt:variant>
        <vt:i4>2</vt:i4>
      </vt:variant>
      <vt:variant>
        <vt:lpstr>Slide Titles</vt:lpstr>
      </vt:variant>
      <vt:variant>
        <vt:i4>65</vt:i4>
      </vt:variant>
    </vt:vector>
  </HeadingPairs>
  <TitlesOfParts>
    <vt:vector size="67" baseType="lpstr">
      <vt:lpstr>Office Theme</vt:lpstr>
      <vt:lpstr>Custom Design</vt:lpstr>
      <vt:lpstr>PowerPoint Presentation</vt:lpstr>
      <vt:lpstr>Top Level Requirements</vt:lpstr>
      <vt:lpstr>System Loading</vt:lpstr>
      <vt:lpstr>Derived Requirements – Stability / Transport and Installation</vt:lpstr>
      <vt:lpstr>Derived Requirements – Wing/Truss</vt:lpstr>
      <vt:lpstr>Derived Requirements – Wing/Truss</vt:lpstr>
      <vt:lpstr>Purpose, Objectives, &amp; Integration</vt:lpstr>
      <vt:lpstr>Purpose, Objectives, &amp; Integration</vt:lpstr>
      <vt:lpstr>Purpose, Objectives, &amp; Integration</vt:lpstr>
      <vt:lpstr>Technical Approach</vt:lpstr>
      <vt:lpstr>Platform Stability</vt:lpstr>
      <vt:lpstr>Platform Stability</vt:lpstr>
      <vt:lpstr>Platform Stability</vt:lpstr>
      <vt:lpstr>Rotor Forces</vt:lpstr>
      <vt:lpstr>Platform Stability</vt:lpstr>
      <vt:lpstr>Platform Stability</vt:lpstr>
      <vt:lpstr>Platform Stability</vt:lpstr>
      <vt:lpstr>Platform Stability</vt:lpstr>
      <vt:lpstr>Platform Stability</vt:lpstr>
      <vt:lpstr>Platform Stability</vt:lpstr>
      <vt:lpstr>Platform Stability</vt:lpstr>
      <vt:lpstr>Dynamic Stability</vt:lpstr>
      <vt:lpstr>Dynamic Stability</vt:lpstr>
      <vt:lpstr>Dynamic Stability</vt:lpstr>
      <vt:lpstr>Dynamic Stability</vt:lpstr>
      <vt:lpstr>Dynamic Stability</vt:lpstr>
      <vt:lpstr>Dynamic Stability</vt:lpstr>
      <vt:lpstr>Dynamic Stability</vt:lpstr>
      <vt:lpstr>Dynamic Stability</vt:lpstr>
      <vt:lpstr>Dynamic Stability</vt:lpstr>
      <vt:lpstr>Dynamic Stability</vt:lpstr>
      <vt:lpstr>Dynamic Stability</vt:lpstr>
      <vt:lpstr>Dynamic Stability</vt:lpstr>
      <vt:lpstr>Platform Weights &amp; Centers</vt:lpstr>
      <vt:lpstr>Configurations Considered</vt:lpstr>
      <vt:lpstr>Configurations Considered</vt:lpstr>
      <vt:lpstr>Configurations Considered</vt:lpstr>
      <vt:lpstr>Configurations Considered</vt:lpstr>
      <vt:lpstr>Configurations Considered</vt:lpstr>
      <vt:lpstr>Wing and Truss Comparison</vt:lpstr>
      <vt:lpstr>Platform Structural Forces</vt:lpstr>
      <vt:lpstr>Platform Structural Forces</vt:lpstr>
      <vt:lpstr>Platform Structural Forces</vt:lpstr>
      <vt:lpstr>Wing Structural Analysis</vt:lpstr>
      <vt:lpstr>Wing Structural Analysis</vt:lpstr>
      <vt:lpstr>Wing Structural Analysis</vt:lpstr>
      <vt:lpstr>Wing Structural Analysis</vt:lpstr>
      <vt:lpstr>Wing Structural Analysis</vt:lpstr>
      <vt:lpstr>Truss Loading</vt:lpstr>
      <vt:lpstr>Truss Structural Analysis</vt:lpstr>
      <vt:lpstr>Initial Truss loading</vt:lpstr>
      <vt:lpstr>Semi-Optimized Truss Loading</vt:lpstr>
      <vt:lpstr>Semi-Optimized Truss</vt:lpstr>
      <vt:lpstr>Semi-Optimized Truss</vt:lpstr>
      <vt:lpstr>Effect of Safety Factor Reduction</vt:lpstr>
      <vt:lpstr>Summary and Future Analysis</vt:lpstr>
      <vt:lpstr>Technical Risk Reduction</vt:lpstr>
      <vt:lpstr>Technical Risk Reduction</vt:lpstr>
      <vt:lpstr>Technical Risk Reduction</vt:lpstr>
      <vt:lpstr>Technical Risk Reduction</vt:lpstr>
      <vt:lpstr>Technical Risk Reduction</vt:lpstr>
      <vt:lpstr>Technical Risk Reduction</vt:lpstr>
      <vt:lpstr>Technical Risk Reduction</vt:lpstr>
      <vt:lpstr>Technical Risk Reduction</vt:lpstr>
      <vt:lpstr>Accomplishments and Results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Alexander J Fleming</dc:creator>
  <cp:lastModifiedBy>Kenneth Gluck</cp:lastModifiedBy>
  <cp:revision>497</cp:revision>
  <cp:lastPrinted>2011-09-28T18:17:29Z</cp:lastPrinted>
  <dcterms:created xsi:type="dcterms:W3CDTF">2011-09-16T18:11:43Z</dcterms:created>
  <dcterms:modified xsi:type="dcterms:W3CDTF">2015-03-14T00:35:11Z</dcterms:modified>
</cp:coreProperties>
</file>